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403" r:id="rId5"/>
    <p:sldId id="354" r:id="rId6"/>
    <p:sldId id="789" r:id="rId7"/>
    <p:sldId id="428" r:id="rId8"/>
    <p:sldId id="790" r:id="rId9"/>
    <p:sldId id="423" r:id="rId10"/>
    <p:sldId id="424" r:id="rId11"/>
    <p:sldId id="425" r:id="rId12"/>
    <p:sldId id="4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FF4"/>
    <a:srgbClr val="DDF7FF"/>
    <a:srgbClr val="CAE3ED"/>
    <a:srgbClr val="80C342"/>
    <a:srgbClr val="C4DA4E"/>
    <a:srgbClr val="F89A46"/>
    <a:srgbClr val="202E61"/>
    <a:srgbClr val="47C2CA"/>
    <a:srgbClr val="CAE3EE"/>
    <a:srgbClr val="F4E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A9E21-6823-4D7B-7095-C346D6EEAF58}" v="8" dt="2024-09-26T16:35:09.366"/>
    <p1510:client id="{598EBB3A-4CF7-4D72-B993-65D6CB3B00A1}" v="6" dt="2024-09-26T16:37:59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4" autoAdjust="0"/>
    <p:restoredTop sz="50250" autoAdjust="0"/>
  </p:normalViewPr>
  <p:slideViewPr>
    <p:cSldViewPr snapToGrid="0">
      <p:cViewPr varScale="1">
        <p:scale>
          <a:sx n="57" d="100"/>
          <a:sy n="57" d="100"/>
        </p:scale>
        <p:origin x="2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 Medium" pitchFamily="2" charset="77"/>
              </a:defRPr>
            </a:lvl1pPr>
          </a:lstStyle>
          <a:p>
            <a:fld id="{9EADECAD-798B-7A47-900F-6FADC7F3490E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 Medium" pitchFamily="2" charset="77"/>
              </a:defRPr>
            </a:lvl1pPr>
          </a:lstStyle>
          <a:p>
            <a:fld id="{556FA012-CFF5-5D40-A2B9-6B3A10E335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9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Poppins Medium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oppins Medium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oppins Medium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oppins Medium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oppins Medium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Poppins Mediu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7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Port of Portland operates three airports (including PDX!), four marine terminals, and five business parks.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Together, we are </a:t>
            </a:r>
            <a:r>
              <a:rPr lang="en-US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economic engine for transforming our region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into a place where everyone is welcome, empowered, and connected to the opportunity to find a good job or grow a business.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job is to pull down barriers and connect people who have been left out of the region’s economic growth – including people of color, low-income workers, and people with disabilities – to powerful opportunities.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Using our resources, our expertise across industries, and our connections and influence, we: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thousands of jobs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help local businesses of all sizes grow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help attract more quality employers to the state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+mn-lt"/>
              </a:rPr>
              <a:t>This includes all POP property.  However, this team manages only those properties not related to aviation assets.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78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Business Analysis Term Sheet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Port subject matter expert review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/>
                <a:ea typeface="Inter" panose="02000503000000020004" pitchFamily="2" charset="0"/>
              </a:rPr>
              <a:t>Highlights areas of potential concerns, recommended lease rates and returns, economic impacts of the deal, shared prosperity elements to incorporate, etc. </a:t>
            </a:r>
            <a:endParaRPr lang="en-US" sz="1600" dirty="0">
              <a:solidFill>
                <a:srgbClr val="202E61"/>
              </a:solidFill>
              <a:latin typeface="Poppins Medium"/>
              <a:cs typeface="Poppins Medium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SzPct val="90000"/>
              <a:defRPr/>
            </a:pPr>
            <a:endParaRPr lang="en-US" sz="1600" dirty="0">
              <a:solidFill>
                <a:srgbClr val="202E61"/>
              </a:solidFill>
              <a:latin typeface="Inter"/>
              <a:cs typeface="Poppins Medium"/>
            </a:endParaRPr>
          </a:p>
          <a:p>
            <a:pPr marR="0" lvl="0" algn="l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en-US" sz="1600" dirty="0">
                <a:solidFill>
                  <a:srgbClr val="202E61"/>
                </a:solidFill>
                <a:latin typeface="Poppins Medium"/>
                <a:cs typeface="Poppins Medium"/>
              </a:rPr>
              <a:t>Bare Land: Based on location, zoning, and future potential.</a:t>
            </a:r>
          </a:p>
          <a:p>
            <a:pPr marL="219075"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>
                <a:solidFill>
                  <a:srgbClr val="202E61"/>
                </a:solidFill>
              </a:rPr>
              <a:t>Warehouse: Consider location, size, and usage.</a:t>
            </a:r>
          </a:p>
          <a:p>
            <a:pPr marL="219075"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>
                <a:solidFill>
                  <a:srgbClr val="202E61"/>
                </a:solidFill>
                <a:latin typeface="Poppins Medium"/>
                <a:cs typeface="Poppins Medium"/>
              </a:rPr>
              <a:t>Office Space: Market rates, building amenities, and lease length.</a:t>
            </a:r>
          </a:p>
          <a:p>
            <a:pPr marL="219075"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600" dirty="0">
                <a:solidFill>
                  <a:srgbClr val="202E61"/>
                </a:solidFill>
                <a:latin typeface="Poppins Medium"/>
                <a:cs typeface="Poppins Medium"/>
              </a:rPr>
              <a:t>Other Types: Adjust based on specific needs and market conditions.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endParaRPr lang="en-US" sz="1600" dirty="0">
              <a:solidFill>
                <a:srgbClr val="202E6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Letter of Intent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Non – binding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Details the parameters of the deal i.e. term, rent, permitted uses, due diligence period, etc.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E61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+mn-cs"/>
              </a:rPr>
              <a:t>Negotiated with input from the BATS process in preparation for approval by Business Line management and Executive Leadership team.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1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Incentives</a:t>
            </a:r>
          </a:p>
          <a:p>
            <a:r>
              <a:rPr lang="en-US" sz="1600" dirty="0"/>
              <a:t>Available Options to Close the Deal</a:t>
            </a:r>
          </a:p>
          <a:p>
            <a:pPr marL="0" indent="0">
              <a:buNone/>
            </a:pPr>
            <a:r>
              <a:rPr lang="en-US" sz="1600" dirty="0"/>
              <a:t>	Rent-Free Periods: Initial months without rent.</a:t>
            </a:r>
          </a:p>
          <a:p>
            <a:pPr marL="0" indent="0">
              <a:buNone/>
            </a:pPr>
            <a:r>
              <a:rPr lang="en-US" sz="1600" dirty="0"/>
              <a:t>	Improvement Allowances: Funding for tenant improvements</a:t>
            </a:r>
          </a:p>
          <a:p>
            <a:pPr marL="0" indent="0">
              <a:buNone/>
            </a:pPr>
            <a:r>
              <a:rPr lang="en-US" sz="1600" dirty="0"/>
              <a:t>Build-Out Allowances: Financial contribution towards improvements.</a:t>
            </a:r>
          </a:p>
          <a:p>
            <a:pPr marL="0" indent="0">
              <a:buNone/>
            </a:pPr>
            <a:r>
              <a:rPr lang="en-US" sz="1600" dirty="0"/>
              <a:t>Leasehold Improvements: Who owns improvements at lease end.</a:t>
            </a:r>
          </a:p>
          <a:p>
            <a:pPr marL="0" indent="0">
              <a:buNone/>
            </a:pPr>
            <a:r>
              <a:rPr lang="en-US" sz="1600" dirty="0"/>
              <a:t>Approval Process: Tenant and landlord agreement on changes.</a:t>
            </a:r>
          </a:p>
          <a:p>
            <a:endParaRPr lang="en-US" sz="1600" b="1" dirty="0"/>
          </a:p>
          <a:p>
            <a:r>
              <a:rPr lang="en-US" sz="1600" b="1" dirty="0"/>
              <a:t>Escalations</a:t>
            </a:r>
            <a:r>
              <a:rPr lang="en-US" sz="1600" dirty="0"/>
              <a:t> </a:t>
            </a:r>
          </a:p>
          <a:p>
            <a:r>
              <a:rPr lang="en-US" sz="1600" dirty="0"/>
              <a:t>Moving away from Consumer Price Index (CPI) adjustments to yearly fixed rate increases for cash flow budgeting purposes</a:t>
            </a:r>
          </a:p>
          <a:p>
            <a:r>
              <a:rPr lang="en-US" sz="1600" dirty="0"/>
              <a:t>Fair Market Value (FMV) adjustments typically every 5 years</a:t>
            </a:r>
          </a:p>
          <a:p>
            <a:endParaRPr lang="en-US" sz="1600" dirty="0"/>
          </a:p>
          <a:p>
            <a:r>
              <a:rPr lang="en-US" sz="1600" b="1" dirty="0"/>
              <a:t>Common Areas</a:t>
            </a:r>
          </a:p>
          <a:p>
            <a:r>
              <a:rPr lang="en-US" sz="1600" dirty="0"/>
              <a:t>Common Area Maintenance (CAM):</a:t>
            </a:r>
          </a:p>
          <a:p>
            <a:pPr lvl="1"/>
            <a:r>
              <a:rPr lang="en-US" sz="1600" dirty="0"/>
              <a:t>Historic focus on landscaping maintenance.  Port reviewing to included shared common access driveways, roads, shared yard/parking lighting, etc. in the CAM allocations (square feet of lease area by total industrial area)</a:t>
            </a:r>
          </a:p>
          <a:p>
            <a:pPr lvl="1"/>
            <a:r>
              <a:rPr lang="en-US" sz="1600" dirty="0"/>
              <a:t>Usage Restrictions: Ensure clear guidelines on common area use.</a:t>
            </a:r>
          </a:p>
          <a:p>
            <a:pPr lvl="1"/>
            <a:endParaRPr lang="en-US" sz="1600" dirty="0"/>
          </a:p>
          <a:p>
            <a:pPr lvl="0"/>
            <a:r>
              <a:rPr lang="en-US" sz="1600" b="1" dirty="0"/>
              <a:t>Violations Enforcement Termination</a:t>
            </a:r>
          </a:p>
          <a:p>
            <a:pPr marL="219075" lvl="1"/>
            <a:r>
              <a:rPr lang="en-US" sz="1600" dirty="0">
                <a:latin typeface="Poppins Medium"/>
                <a:cs typeface="Poppins Medium"/>
              </a:rPr>
              <a:t>Standard Clause: 60-day written notice from either party with not typical deviate from that</a:t>
            </a:r>
            <a:endParaRPr lang="en-US" sz="1600" dirty="0">
              <a:cs typeface="Poppins Medium"/>
            </a:endParaRPr>
          </a:p>
          <a:p>
            <a:pPr marL="219456" lvl="1" indent="0">
              <a:buNone/>
            </a:pPr>
            <a:r>
              <a:rPr lang="en-US" sz="1600" dirty="0"/>
              <a:t>Enforcement: Procedures for addressing rule breaches.</a:t>
            </a:r>
          </a:p>
          <a:p>
            <a:pPr marL="219456" lvl="1" indent="0">
              <a:buNone/>
            </a:pPr>
            <a:r>
              <a:rPr lang="en-US" sz="1600" dirty="0"/>
              <a:t>	-lots of emails and certified letters</a:t>
            </a:r>
          </a:p>
          <a:p>
            <a:pPr marL="219456" lvl="1" indent="0">
              <a:buNone/>
            </a:pPr>
            <a:r>
              <a:rPr lang="en-US" sz="1600" dirty="0"/>
              <a:t>Eviction Process: Legal steps and collection processes.</a:t>
            </a:r>
          </a:p>
          <a:p>
            <a:pPr lvl="0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0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Tenant typically interior maintenance, janitorial.</a:t>
            </a:r>
          </a:p>
          <a:p>
            <a:r>
              <a:rPr lang="en-US" sz="1600" dirty="0"/>
              <a:t>Property Owner:  external structural repairs, major systems maintenance up to building, common area asphalt and perimeter fencing</a:t>
            </a:r>
          </a:p>
          <a:p>
            <a:r>
              <a:rPr lang="en-US" sz="1600" dirty="0"/>
              <a:t>Maintenance matrix as lease exhibit for ease of use</a:t>
            </a:r>
          </a:p>
          <a:p>
            <a:r>
              <a:rPr lang="en-US" sz="1600" dirty="0"/>
              <a:t>Yearly joint inspections with owner and tenant, documenting property condition and tenant compliance.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18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attorney is your best friend</a:t>
            </a:r>
          </a:p>
          <a:p>
            <a:r>
              <a:rPr lang="en-US" dirty="0"/>
              <a:t>Templates are your second best friend</a:t>
            </a:r>
          </a:p>
          <a:p>
            <a:r>
              <a:rPr lang="en-US" dirty="0"/>
              <a:t>Templates for every type of real estate document speeds up negotiations by ensuring all parties are focused on their important needs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Key Strategies</a:t>
            </a:r>
          </a:p>
          <a:p>
            <a:r>
              <a:rPr lang="en-US" dirty="0"/>
              <a:t>Templates, templates, templates</a:t>
            </a:r>
          </a:p>
          <a:p>
            <a:r>
              <a:rPr lang="en-US" dirty="0"/>
              <a:t>Regular Maintenance: Scheduled and preventative maintenance.</a:t>
            </a:r>
          </a:p>
          <a:p>
            <a:r>
              <a:rPr lang="en-US" dirty="0"/>
              <a:t>Tenant Relations: Clear communication and responsive service.</a:t>
            </a:r>
          </a:p>
          <a:p>
            <a:r>
              <a:rPr lang="en-US" dirty="0"/>
              <a:t>Financial Management: Budgeting and expense tracking.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60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Easement: Rights granted without property transfer (utility corridors, access easements).  Easement consideration.  Sometimes easements can be more restrictive, have more rights/responsibilities than a lease.  Is the easement temporary, or in perpetuity?  Is it exclusive easement or non-exclusive easements rights?   What can the property owner still do with the area in the easement (pave over, parking lot, access?)</a:t>
            </a:r>
          </a:p>
          <a:p>
            <a:endParaRPr lang="en-US" sz="1600" dirty="0"/>
          </a:p>
          <a:p>
            <a:r>
              <a:rPr lang="en-US" sz="1600" dirty="0"/>
              <a:t>Negotiation Tips: Consider value, impact, and future property owner needs.</a:t>
            </a:r>
          </a:p>
          <a:p>
            <a:r>
              <a:rPr lang="en-US" sz="1600" dirty="0"/>
              <a:t>Easements will usually take longer to negotiate than you think – this is where an easement template will be of great use.</a:t>
            </a:r>
          </a:p>
          <a:p>
            <a:endParaRPr lang="en-US" sz="1600" dirty="0"/>
          </a:p>
          <a:p>
            <a:r>
              <a:rPr lang="en-US" sz="1600" dirty="0"/>
              <a:t>Selling: Transfer of ownership.  Port prefers leasing or easements for cash flow</a:t>
            </a:r>
          </a:p>
          <a:p>
            <a:endParaRPr lang="en-US" sz="1600" dirty="0"/>
          </a:p>
          <a:p>
            <a:r>
              <a:rPr lang="en-US" sz="1600" dirty="0"/>
              <a:t>Leasing: Temporary use with conditions.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14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Closing slide </a:t>
            </a:r>
            <a:r>
              <a:rPr lang="en-US" dirty="0"/>
              <a:t>– 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FA012-CFF5-5D40-A2B9-6B3A10E3357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5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455AE13-0EC2-E3C6-D355-1AFD419235BE}"/>
              </a:ext>
            </a:extLst>
          </p:cNvPr>
          <p:cNvSpPr/>
          <p:nvPr userDrawn="1"/>
        </p:nvSpPr>
        <p:spPr>
          <a:xfrm>
            <a:off x="0" y="1"/>
            <a:ext cx="12192000" cy="6864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oppins Medium" pitchFamily="2" charset="77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A2E8F67-1834-38ED-3D89-91E98EBE60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475" t="34819" r="21123" b="31245"/>
          <a:stretch/>
        </p:blipFill>
        <p:spPr>
          <a:xfrm>
            <a:off x="0" y="4161"/>
            <a:ext cx="12192000" cy="6849677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9EA1797-5656-6538-8A01-01FB5A695C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3737" y="295485"/>
            <a:ext cx="2019300" cy="749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3FF171-3308-6759-6A28-C6BBE525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8" y="3054927"/>
            <a:ext cx="5508389" cy="1476175"/>
          </a:xfrm>
        </p:spPr>
        <p:txBody>
          <a:bodyPr anchor="t">
            <a:normAutofit/>
          </a:bodyPr>
          <a:lstStyle>
            <a:lvl1pPr algn="l">
              <a:defRPr sz="4800" b="0" i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8AA1D-C353-4CD2-378C-2B4DCAB8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38" y="4610458"/>
            <a:ext cx="5508389" cy="1248404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Inter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Footer Placeholder 9">
            <a:extLst>
              <a:ext uri="{FF2B5EF4-FFF2-40B4-BE49-F238E27FC236}">
                <a16:creationId xmlns:a16="http://schemas.microsoft.com/office/drawing/2014/main" id="{3D775FEE-A134-AC22-0E8D-BDAB6C74D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D8BDB50-F2D0-7145-5AB4-9BBB112D0375}"/>
              </a:ext>
            </a:extLst>
          </p:cNvPr>
          <p:cNvSpPr txBox="1">
            <a:spLocks/>
          </p:cNvSpPr>
          <p:nvPr userDrawn="1"/>
        </p:nvSpPr>
        <p:spPr>
          <a:xfrm>
            <a:off x="11290852" y="6356350"/>
            <a:ext cx="497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bg1"/>
                </a:solidFill>
                <a:latin typeface="Poppins Medium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9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ission slide with present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183D51-74B9-9DE6-4A15-7CC4441E3E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609"/>
          <a:stretch/>
        </p:blipFill>
        <p:spPr>
          <a:xfrm>
            <a:off x="3428256" y="0"/>
            <a:ext cx="8785009" cy="2362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DAA38-A53D-A9BF-B5F8-B5E082D713E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563556" y="1365957"/>
            <a:ext cx="3919604" cy="4267200"/>
          </a:xfrm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commission presenter head shot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1706E1-5039-FACA-2A58-CFF3A8289B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77765" y="5271976"/>
            <a:ext cx="4635500" cy="1607289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DB84A-F767-2617-BB3E-61C574744A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4037" y="2336800"/>
            <a:ext cx="4894794" cy="2122311"/>
          </a:xfrm>
        </p:spPr>
        <p:txBody>
          <a:bodyPr anchor="t">
            <a:noAutofit/>
          </a:bodyPr>
          <a:lstStyle>
            <a:lvl1pPr algn="l">
              <a:defRPr sz="4800" b="0" i="0">
                <a:solidFill>
                  <a:schemeClr val="accent1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r>
              <a:rPr lang="en-US" dirty="0"/>
              <a:t>Click to edit Commission title</a:t>
            </a:r>
          </a:p>
        </p:txBody>
      </p:sp>
      <p:sp>
        <p:nvSpPr>
          <p:cNvPr id="18" name="Slide Number Placeholder 12">
            <a:extLst>
              <a:ext uri="{FF2B5EF4-FFF2-40B4-BE49-F238E27FC236}">
                <a16:creationId xmlns:a16="http://schemas.microsoft.com/office/drawing/2014/main" id="{EE7BEFED-EB05-9FD4-EE5F-943326007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B8B9D-0F73-4BC1-68F0-218E4BCED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4515557"/>
            <a:ext cx="3962400" cy="41768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0" indent="0">
              <a:buNone/>
              <a:defRPr sz="2000">
                <a:latin typeface="Inter" panose="02000503000000020004" pitchFamily="2" charset="0"/>
                <a:ea typeface="Inter" panose="02000503000000020004" pitchFamily="2" charset="0"/>
              </a:defRPr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157874-7DD7-F410-8D44-A5ECDFC9A1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1027" y="4888089"/>
            <a:ext cx="4008437" cy="44026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75721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shap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A8411225-038E-25DA-9218-3162583C2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57256" y="0"/>
            <a:ext cx="5834743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6470E-2CED-A09D-2076-043A6794E647}"/>
              </a:ext>
            </a:extLst>
          </p:cNvPr>
          <p:cNvSpPr txBox="1">
            <a:spLocks/>
          </p:cNvSpPr>
          <p:nvPr userDrawn="1"/>
        </p:nvSpPr>
        <p:spPr>
          <a:xfrm>
            <a:off x="11290852" y="6356350"/>
            <a:ext cx="497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bg1"/>
                </a:solidFill>
                <a:latin typeface="Poppins Medium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9DBD-657F-0D4B-86A7-CD9BC0A58798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B864A03-8F96-F346-8804-AE2B5B3C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9" y="321805"/>
            <a:ext cx="4855291" cy="1303796"/>
          </a:xfrm>
        </p:spPr>
        <p:txBody>
          <a:bodyPr anchor="t">
            <a:noAutofit/>
          </a:bodyPr>
          <a:lstStyle>
            <a:lvl1pPr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1490E-A323-0010-05A6-25F96DDD2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30" y="1596571"/>
            <a:ext cx="5631542" cy="4920117"/>
          </a:xfrm>
        </p:spPr>
        <p:txBody>
          <a:bodyPr>
            <a:normAutofit/>
          </a:bodyPr>
          <a:lstStyle>
            <a:lvl1pPr marL="182880" indent="-182880">
              <a:spcBef>
                <a:spcPts val="1200"/>
              </a:spcBef>
              <a:buSzPct val="90000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402336" indent="-182880">
              <a:spcBef>
                <a:spcPts val="1200"/>
              </a:spcBef>
              <a:buSzPct val="90000"/>
              <a:buFont typeface="Inter" panose="02000503000000020004" pitchFamily="2" charset="0"/>
              <a:buChar char="-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3pPr>
            <a:lvl4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4pPr>
            <a:lvl5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12">
            <a:extLst>
              <a:ext uri="{FF2B5EF4-FFF2-40B4-BE49-F238E27FC236}">
                <a16:creationId xmlns:a16="http://schemas.microsoft.com/office/drawing/2014/main" id="{580997FA-9FBE-0E03-A93F-D1EF2FDC8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A357C16A-4B09-4C19-AF74-53086534D2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475" t="34819" r="21123" b="31245"/>
          <a:stretch/>
        </p:blipFill>
        <p:spPr>
          <a:xfrm>
            <a:off x="0" y="4161"/>
            <a:ext cx="12192000" cy="6849677"/>
          </a:xfrm>
          <a:prstGeom prst="rect">
            <a:avLst/>
          </a:prstGeom>
        </p:spPr>
      </p:pic>
      <p:sp>
        <p:nvSpPr>
          <p:cNvPr id="18" name="Slide Number Placeholder 12">
            <a:extLst>
              <a:ext uri="{FF2B5EF4-FFF2-40B4-BE49-F238E27FC236}">
                <a16:creationId xmlns:a16="http://schemas.microsoft.com/office/drawing/2014/main" id="{EE7BEFED-EB05-9FD4-EE5F-943326007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F450-C921-F453-8A36-D6874B63FA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4588" y="396317"/>
            <a:ext cx="6334125" cy="72128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>
                <a:solidFill>
                  <a:schemeClr val="accent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47172-F76B-49B2-2C35-1A94D82FA7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457" y="1088571"/>
            <a:ext cx="10305143" cy="4920117"/>
          </a:xfrm>
        </p:spPr>
        <p:txBody>
          <a:bodyPr>
            <a:normAutofit/>
          </a:bodyPr>
          <a:lstStyle>
            <a:lvl1pPr marL="182880" indent="-182880">
              <a:spcBef>
                <a:spcPts val="1200"/>
              </a:spcBef>
              <a:buSzPct val="90000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402336" indent="-182880">
              <a:spcBef>
                <a:spcPts val="1200"/>
              </a:spcBef>
              <a:buSzPct val="90000"/>
              <a:buFont typeface="Inter" panose="02000503000000020004" pitchFamily="2" charset="0"/>
              <a:buChar char="-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3pPr>
            <a:lvl4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4pPr>
            <a:lvl5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640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2">
            <a:extLst>
              <a:ext uri="{FF2B5EF4-FFF2-40B4-BE49-F238E27FC236}">
                <a16:creationId xmlns:a16="http://schemas.microsoft.com/office/drawing/2014/main" id="{EE7BEFED-EB05-9FD4-EE5F-943326007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F450-C921-F453-8A36-D6874B63FA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4588" y="396317"/>
            <a:ext cx="6334125" cy="72128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>
                <a:solidFill>
                  <a:schemeClr val="accent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47172-F76B-49B2-2C35-1A94D82FA7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457" y="1088571"/>
            <a:ext cx="10305143" cy="4920117"/>
          </a:xfrm>
        </p:spPr>
        <p:txBody>
          <a:bodyPr>
            <a:normAutofit/>
          </a:bodyPr>
          <a:lstStyle>
            <a:lvl1pPr marL="182880" indent="-182880">
              <a:spcBef>
                <a:spcPts val="1200"/>
              </a:spcBef>
              <a:buSzPct val="90000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402336" indent="-182880">
              <a:spcBef>
                <a:spcPts val="1200"/>
              </a:spcBef>
              <a:buSzPct val="90000"/>
              <a:buFont typeface="Inter" panose="02000503000000020004" pitchFamily="2" charset="0"/>
              <a:buChar char="-"/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3pPr>
            <a:lvl4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4pPr>
            <a:lvl5pPr marL="219456" indent="-219456">
              <a:spcBef>
                <a:spcPts val="1200"/>
              </a:spcBef>
              <a:buSzPct val="90000"/>
              <a:defRPr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415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007886D7-CCE9-7A34-E524-AA90D95E18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475" t="34819" r="21123" b="31245"/>
          <a:stretch/>
        </p:blipFill>
        <p:spPr>
          <a:xfrm>
            <a:off x="0" y="8323"/>
            <a:ext cx="12192000" cy="6849677"/>
          </a:xfrm>
          <a:prstGeom prst="rect">
            <a:avLst/>
          </a:prstGeom>
        </p:spPr>
      </p:pic>
      <p:sp>
        <p:nvSpPr>
          <p:cNvPr id="18" name="Slide Number Placeholder 12">
            <a:extLst>
              <a:ext uri="{FF2B5EF4-FFF2-40B4-BE49-F238E27FC236}">
                <a16:creationId xmlns:a16="http://schemas.microsoft.com/office/drawing/2014/main" id="{EE7BEFED-EB05-9FD4-EE5F-943326007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3D3636-3E87-D599-85C7-D49EBDBBE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389" y="291478"/>
            <a:ext cx="8694115" cy="1131956"/>
          </a:xfrm>
        </p:spPr>
        <p:txBody>
          <a:bodyPr anchor="t">
            <a:noAutofit/>
          </a:bodyPr>
          <a:lstStyle>
            <a:lvl1pPr algn="l">
              <a:defRPr sz="4400" b="0" i="0">
                <a:solidFill>
                  <a:schemeClr val="accent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981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183D51-74B9-9DE6-4A15-7CC4441E3E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609"/>
          <a:stretch/>
        </p:blipFill>
        <p:spPr>
          <a:xfrm>
            <a:off x="3428256" y="0"/>
            <a:ext cx="8785009" cy="2362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DAA38-A53D-A9BF-B5F8-B5E082D7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575187"/>
            <a:ext cx="5691960" cy="5648800"/>
          </a:xfrm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DB84A-F767-2617-BB3E-61C574744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7" y="1084522"/>
            <a:ext cx="5380075" cy="4635794"/>
          </a:xfrm>
        </p:spPr>
        <p:txBody>
          <a:bodyPr anchor="ctr">
            <a:noAutofit/>
          </a:bodyPr>
          <a:lstStyle>
            <a:lvl1pPr algn="l">
              <a:defRPr sz="4400" b="0" i="0">
                <a:solidFill>
                  <a:schemeClr val="accent1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Slide Number Placeholder 12">
            <a:extLst>
              <a:ext uri="{FF2B5EF4-FFF2-40B4-BE49-F238E27FC236}">
                <a16:creationId xmlns:a16="http://schemas.microsoft.com/office/drawing/2014/main" id="{EE7BEFED-EB05-9FD4-EE5F-943326007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317736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9DBD-657F-0D4B-86A7-CD9BC0A58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1706E1-5039-FACA-2A58-CFF3A8289B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77765" y="5271976"/>
            <a:ext cx="4635500" cy="1607289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2151"/>
      </p:ext>
    </p:extLst>
  </p:cSld>
  <p:clrMapOvr>
    <a:masterClrMapping/>
  </p:clrMapOvr>
  <p:transition spd="med" advClick="0" advTm="6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00F77-E496-A9BA-5055-44F2486B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7" y="457201"/>
            <a:ext cx="11383923" cy="7293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3736A-B7B5-897D-635F-3B7907ED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038" y="1248682"/>
            <a:ext cx="113839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9AF88-D65C-7B81-31AF-FADE3A17E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177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Poppins Medium" pitchFamily="2" charset="77"/>
              </a:defRPr>
            </a:lvl1pPr>
          </a:lstStyle>
          <a:p>
            <a:fld id="{BF935A76-6211-0848-B4B7-02E038258C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5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6" r:id="rId3"/>
    <p:sldLayoutId id="2147483666" r:id="rId4"/>
    <p:sldLayoutId id="2147483713" r:id="rId5"/>
    <p:sldLayoutId id="2147483716" r:id="rId6"/>
    <p:sldLayoutId id="214748371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b="0" i="0" kern="1200" baseline="0">
          <a:solidFill>
            <a:schemeClr val="accent1"/>
          </a:solidFill>
          <a:latin typeface="Poppins Medium" pitchFamily="2" charset="77"/>
          <a:ea typeface="+mj-ea"/>
          <a:cs typeface="Poppins Medium" pitchFamily="2" charset="77"/>
        </a:defRPr>
      </a:lvl1pPr>
    </p:titleStyle>
    <p:bodyStyle>
      <a:lvl1pPr marL="0" indent="-182880" algn="l" defTabSz="914400" rtl="0" eaLnBrk="1" latinLnBrk="0" hangingPunct="1">
        <a:lnSpc>
          <a:spcPct val="90000"/>
        </a:lnSpc>
        <a:spcBef>
          <a:spcPts val="1200"/>
        </a:spcBef>
        <a:buSzPct val="90000"/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402336" indent="-182880" algn="l" defTabSz="914400" rtl="0" eaLnBrk="1" latinLnBrk="0" hangingPunct="1">
        <a:lnSpc>
          <a:spcPct val="90000"/>
        </a:lnSpc>
        <a:spcBef>
          <a:spcPts val="1200"/>
        </a:spcBef>
        <a:buFont typeface="Inter" panose="02000503000000020004" pitchFamily="2" charset="0"/>
        <a:buChar char="-"/>
        <a:defRPr sz="2400" b="0" i="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603504" indent="-182880" algn="l" defTabSz="914400" rtl="0" eaLnBrk="1" latinLnBrk="0" hangingPunct="1">
        <a:lnSpc>
          <a:spcPct val="90000"/>
        </a:lnSpc>
        <a:spcBef>
          <a:spcPts val="1200"/>
        </a:spcBef>
        <a:buSzPct val="90000"/>
        <a:buFont typeface="Arial" panose="020B0604020202020204" pitchFamily="34" charset="0"/>
        <a:buChar char="•"/>
        <a:defRPr sz="2400" b="0" i="0" kern="1200" cap="none" spc="100" baseline="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 baseline="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410755-24D3-4AAD-703B-D99C09E73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8" y="3054927"/>
            <a:ext cx="7882712" cy="1476175"/>
          </a:xfrm>
        </p:spPr>
        <p:txBody>
          <a:bodyPr>
            <a:normAutofit fontScale="90000"/>
          </a:bodyPr>
          <a:lstStyle/>
          <a:p>
            <a:r>
              <a:rPr lang="en-US" dirty="0"/>
              <a:t>Port Property Management – Best Practices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4E204CD-DD37-4586-FEE2-CA71A3B64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38" y="4610458"/>
            <a:ext cx="6636842" cy="1248404"/>
          </a:xfrm>
        </p:spPr>
        <p:txBody>
          <a:bodyPr/>
          <a:lstStyle/>
          <a:p>
            <a:r>
              <a:rPr lang="en-US" dirty="0"/>
              <a:t>Nicole Miranda, Property Manager III</a:t>
            </a:r>
          </a:p>
          <a:p>
            <a:r>
              <a:rPr lang="en-US" dirty="0"/>
              <a:t>PJ Christopher, Business Development Manager</a:t>
            </a:r>
          </a:p>
        </p:txBody>
      </p:sp>
    </p:spTree>
    <p:extLst>
      <p:ext uri="{BB962C8B-B14F-4D97-AF65-F5344CB8AC3E}">
        <p14:creationId xmlns:p14="http://schemas.microsoft.com/office/powerpoint/2010/main" val="36170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93BDD4DD-46F9-04C6-9BB8-033B06D417D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A7EDB3-8C7A-1393-0F2B-82F6FBF5A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8A8108-59F3-1F4D-BC30-F2E64A22D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8" y="1084522"/>
            <a:ext cx="4988234" cy="4635794"/>
          </a:xfrm>
        </p:spPr>
        <p:txBody>
          <a:bodyPr/>
          <a:lstStyle/>
          <a:p>
            <a:r>
              <a:rPr lang="en-US"/>
              <a:t>We’re an economic engine for our region, creating opportunity for everyone who lives and </a:t>
            </a:r>
            <a:br>
              <a:rPr lang="en-US"/>
            </a:br>
            <a:r>
              <a:rPr lang="en-US"/>
              <a:t>works here.</a:t>
            </a:r>
          </a:p>
        </p:txBody>
      </p:sp>
    </p:spTree>
    <p:extLst>
      <p:ext uri="{BB962C8B-B14F-4D97-AF65-F5344CB8AC3E}">
        <p14:creationId xmlns:p14="http://schemas.microsoft.com/office/powerpoint/2010/main" val="3571531038"/>
      </p:ext>
    </p:extLst>
  </p:cSld>
  <p:clrMapOvr>
    <a:masterClrMapping/>
  </p:clrMapOvr>
  <p:transition spd="med" advClick="0" advTm="6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6A5277-0490-681F-8976-4AFC003B30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3900"/>
            <a:ext cx="12192000" cy="6544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DD590E-0555-CAA8-1F6B-581E367BA9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2000" cy="1789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F1EBF6-5352-A922-4654-040555EB36CC}"/>
              </a:ext>
            </a:extLst>
          </p:cNvPr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gradFill>
            <a:gsLst>
              <a:gs pos="0">
                <a:schemeClr val="bg1">
                  <a:alpha val="59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C2119-60C8-016B-BB69-ACB1EFEB630D}"/>
              </a:ext>
            </a:extLst>
          </p:cNvPr>
          <p:cNvSpPr/>
          <p:nvPr/>
        </p:nvSpPr>
        <p:spPr bwMode="auto">
          <a:xfrm>
            <a:off x="1584469" y="3622887"/>
            <a:ext cx="1141357" cy="285339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6</a:t>
            </a:r>
          </a:p>
          <a:p>
            <a:pPr algn="ctr">
              <a:defRPr/>
            </a:pPr>
            <a:endParaRPr lang="en-US" sz="918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0CD06-5BC8-DDDE-13C0-9442AA9E05BF}"/>
              </a:ext>
            </a:extLst>
          </p:cNvPr>
          <p:cNvSpPr/>
          <p:nvPr/>
        </p:nvSpPr>
        <p:spPr bwMode="auto">
          <a:xfrm>
            <a:off x="1875183" y="2015392"/>
            <a:ext cx="2492508" cy="307055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Portland International Airport</a:t>
            </a:r>
          </a:p>
          <a:p>
            <a:pPr algn="ctr">
              <a:defRPr/>
            </a:pPr>
            <a:endParaRPr lang="en-US" sz="1300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049C0-7329-F295-7EF5-A60A1D3B5C1A}"/>
              </a:ext>
            </a:extLst>
          </p:cNvPr>
          <p:cNvSpPr/>
          <p:nvPr/>
        </p:nvSpPr>
        <p:spPr bwMode="auto">
          <a:xfrm>
            <a:off x="5682594" y="1145225"/>
            <a:ext cx="1667974" cy="298229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Troutdale Airport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8A23A4-061F-FF65-641D-B59066D86150}"/>
              </a:ext>
            </a:extLst>
          </p:cNvPr>
          <p:cNvSpPr/>
          <p:nvPr/>
        </p:nvSpPr>
        <p:spPr bwMode="auto">
          <a:xfrm>
            <a:off x="5889787" y="1650676"/>
            <a:ext cx="2728873" cy="282670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Gresham Vista Business Park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425DD5-C511-1368-7069-16D56C8F9958}"/>
              </a:ext>
            </a:extLst>
          </p:cNvPr>
          <p:cNvSpPr/>
          <p:nvPr/>
        </p:nvSpPr>
        <p:spPr bwMode="auto">
          <a:xfrm>
            <a:off x="5998448" y="2265320"/>
            <a:ext cx="2676467" cy="284738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Portland International Center</a:t>
            </a:r>
          </a:p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Helvetica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FCABC6-4F3A-C451-8F7E-89624ED332CF}"/>
              </a:ext>
            </a:extLst>
          </p:cNvPr>
          <p:cNvSpPr/>
          <p:nvPr/>
        </p:nvSpPr>
        <p:spPr bwMode="auto">
          <a:xfrm>
            <a:off x="4405568" y="3903912"/>
            <a:ext cx="2567618" cy="319748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Rivergate Industrial District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FF0E6-334F-1E31-EFE8-C8E9CC41893E}"/>
              </a:ext>
            </a:extLst>
          </p:cNvPr>
          <p:cNvSpPr/>
          <p:nvPr/>
        </p:nvSpPr>
        <p:spPr bwMode="auto">
          <a:xfrm>
            <a:off x="10667447" y="2061052"/>
            <a:ext cx="965720" cy="523872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Hillsboro Airport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29839-DCF2-0FE0-44F5-2270878C15F5}"/>
              </a:ext>
            </a:extLst>
          </p:cNvPr>
          <p:cNvSpPr/>
          <p:nvPr/>
        </p:nvSpPr>
        <p:spPr bwMode="auto">
          <a:xfrm>
            <a:off x="9167393" y="2098164"/>
            <a:ext cx="1099898" cy="285339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2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9106BA-E0FA-5776-FC62-CAE0CA4FB632}"/>
              </a:ext>
            </a:extLst>
          </p:cNvPr>
          <p:cNvSpPr/>
          <p:nvPr/>
        </p:nvSpPr>
        <p:spPr bwMode="auto">
          <a:xfrm>
            <a:off x="10930782" y="4323268"/>
            <a:ext cx="1099898" cy="285339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4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89F3BC-4554-79E8-53BE-F60B5B7447C7}"/>
              </a:ext>
            </a:extLst>
          </p:cNvPr>
          <p:cNvSpPr/>
          <p:nvPr/>
        </p:nvSpPr>
        <p:spPr bwMode="auto">
          <a:xfrm>
            <a:off x="7997506" y="2769070"/>
            <a:ext cx="1227745" cy="340368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Swan Island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C676DC-E238-2EE8-9C6F-04FF2F3FAAB9}"/>
              </a:ext>
            </a:extLst>
          </p:cNvPr>
          <p:cNvSpPr/>
          <p:nvPr/>
        </p:nvSpPr>
        <p:spPr bwMode="auto">
          <a:xfrm>
            <a:off x="1715638" y="1442682"/>
            <a:ext cx="3190544" cy="319553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300" b="1">
                <a:solidFill>
                  <a:schemeClr val="bg1"/>
                </a:solidFill>
                <a:latin typeface="Inter SemiBold" panose="02000503000000020004" pitchFamily="2" charset="0"/>
                <a:ea typeface="Inter SemiBold" panose="02000503000000020004" pitchFamily="2" charset="0"/>
                <a:cs typeface="Arial" panose="020B0604020202020204" pitchFamily="34" charset="0"/>
              </a:rPr>
              <a:t>Troutdale Reynolds Industrial Park</a:t>
            </a:r>
          </a:p>
          <a:p>
            <a:pPr algn="ctr">
              <a:defRPr/>
            </a:pPr>
            <a:endParaRPr lang="en-US" sz="1300" b="1">
              <a:solidFill>
                <a:schemeClr val="bg1"/>
              </a:solidFill>
              <a:latin typeface="Inter SemiBold" panose="02000503000000020004" pitchFamily="2" charset="0"/>
              <a:ea typeface="Inter SemiBold" panose="02000503000000020004" pitchFamily="2" charset="0"/>
            </a:endParaRPr>
          </a:p>
        </p:txBody>
      </p:sp>
      <p:cxnSp>
        <p:nvCxnSpPr>
          <p:cNvPr id="18" name="Elbow Connector 2">
            <a:extLst>
              <a:ext uri="{FF2B5EF4-FFF2-40B4-BE49-F238E27FC236}">
                <a16:creationId xmlns:a16="http://schemas.microsoft.com/office/drawing/2014/main" id="{C856FB73-CFA1-CFCD-9A56-2D7BF6901C14}"/>
              </a:ext>
            </a:extLst>
          </p:cNvPr>
          <p:cNvCxnSpPr>
            <a:stCxn id="6" idx="3"/>
          </p:cNvCxnSpPr>
          <p:nvPr/>
        </p:nvCxnSpPr>
        <p:spPr bwMode="auto">
          <a:xfrm>
            <a:off x="2725825" y="3765557"/>
            <a:ext cx="285339" cy="49934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5D3559-ACC8-BCF3-B4CC-67941CDBFECB}"/>
              </a:ext>
            </a:extLst>
          </p:cNvPr>
          <p:cNvGrpSpPr/>
          <p:nvPr/>
        </p:nvGrpSpPr>
        <p:grpSpPr>
          <a:xfrm>
            <a:off x="1361696" y="2768118"/>
            <a:ext cx="2214205" cy="642015"/>
            <a:chOff x="1228007" y="5205429"/>
            <a:chExt cx="2365220" cy="68580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490E429-0386-94E9-0DD9-D8CA21BEA6CF}"/>
                </a:ext>
              </a:extLst>
            </p:cNvPr>
            <p:cNvSpPr/>
            <p:nvPr/>
          </p:nvSpPr>
          <p:spPr bwMode="auto">
            <a:xfrm>
              <a:off x="1228007" y="5205429"/>
              <a:ext cx="2060420" cy="351871"/>
            </a:xfrm>
            <a:prstGeom prst="rect">
              <a:avLst/>
            </a:prstGeom>
            <a:solidFill>
              <a:srgbClr val="196CB2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tx1">
                  <a:alpha val="25000"/>
                </a:schemeClr>
              </a:outerShdw>
            </a:effectLst>
          </p:spPr>
          <p:txBody>
            <a:bodyPr lIns="91457" tIns="45729" rIns="91457" bIns="45729"/>
            <a:lstStyle/>
            <a:p>
              <a:pPr algn="ctr">
                <a:defRPr/>
              </a:pPr>
              <a:r>
                <a:rPr lang="en-US" sz="1415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West Hayden Island</a:t>
              </a:r>
            </a:p>
            <a:p>
              <a:pPr algn="ctr">
                <a:defRPr/>
              </a:pPr>
              <a:endParaRPr lang="en-US" sz="918" b="1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cxnSp>
          <p:nvCxnSpPr>
            <p:cNvPr id="21" name="Elbow Connector 29">
              <a:extLst>
                <a:ext uri="{FF2B5EF4-FFF2-40B4-BE49-F238E27FC236}">
                  <a16:creationId xmlns:a16="http://schemas.microsoft.com/office/drawing/2014/main" id="{3C38E211-4D30-0A1B-6CAA-A3A8668623EE}"/>
                </a:ext>
              </a:extLst>
            </p:cNvPr>
            <p:cNvCxnSpPr/>
            <p:nvPr/>
          </p:nvCxnSpPr>
          <p:spPr bwMode="auto">
            <a:xfrm>
              <a:off x="3288427" y="5357831"/>
              <a:ext cx="304800" cy="5334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2" name="Elbow Connector 33">
            <a:extLst>
              <a:ext uri="{FF2B5EF4-FFF2-40B4-BE49-F238E27FC236}">
                <a16:creationId xmlns:a16="http://schemas.microsoft.com/office/drawing/2014/main" id="{2E2ACD8E-0EF2-2547-3004-F09A96D66AAE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4367691" y="2168920"/>
            <a:ext cx="356675" cy="36454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45">
            <a:extLst>
              <a:ext uri="{FF2B5EF4-FFF2-40B4-BE49-F238E27FC236}">
                <a16:creationId xmlns:a16="http://schemas.microsoft.com/office/drawing/2014/main" id="{76A8231F-6002-E323-4A4C-9A2685F33C07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>
            <a:off x="4906180" y="1602458"/>
            <a:ext cx="281747" cy="65225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Elbow Connector 49">
            <a:extLst>
              <a:ext uri="{FF2B5EF4-FFF2-40B4-BE49-F238E27FC236}">
                <a16:creationId xmlns:a16="http://schemas.microsoft.com/office/drawing/2014/main" id="{99959AC2-9A39-4360-9B5C-9D4A320AD1D1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rot="10800000" flipV="1">
            <a:off x="5315969" y="1294340"/>
            <a:ext cx="366626" cy="957007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Elbow Connector 54">
            <a:extLst>
              <a:ext uri="{FF2B5EF4-FFF2-40B4-BE49-F238E27FC236}">
                <a16:creationId xmlns:a16="http://schemas.microsoft.com/office/drawing/2014/main" id="{1690714F-EC95-296E-5FD9-09193C2176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rot="10800000" flipV="1">
            <a:off x="5640693" y="1792011"/>
            <a:ext cx="249096" cy="54972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62512DB-20C5-EA56-27C0-9E67BE66DFB4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flipH="1">
            <a:off x="5676714" y="2407690"/>
            <a:ext cx="321735" cy="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CB2339-17D7-9BE0-4683-E3D131301550}"/>
              </a:ext>
            </a:extLst>
          </p:cNvPr>
          <p:cNvCxnSpPr>
            <a:cxnSpLocks/>
          </p:cNvCxnSpPr>
          <p:nvPr/>
        </p:nvCxnSpPr>
        <p:spPr bwMode="auto">
          <a:xfrm>
            <a:off x="5433652" y="4215601"/>
            <a:ext cx="0" cy="573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EEFBF2-0EAF-889A-C481-46CE88098C07}"/>
              </a:ext>
            </a:extLst>
          </p:cNvPr>
          <p:cNvCxnSpPr>
            <a:cxnSpLocks/>
          </p:cNvCxnSpPr>
          <p:nvPr/>
        </p:nvCxnSpPr>
        <p:spPr bwMode="auto">
          <a:xfrm flipV="1">
            <a:off x="4668582" y="5440438"/>
            <a:ext cx="0" cy="346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EB9F468-7380-CDD0-0EB4-6786C24A1939}"/>
              </a:ext>
            </a:extLst>
          </p:cNvPr>
          <p:cNvCxnSpPr>
            <a:cxnSpLocks/>
          </p:cNvCxnSpPr>
          <p:nvPr/>
        </p:nvCxnSpPr>
        <p:spPr bwMode="auto">
          <a:xfrm>
            <a:off x="9225251" y="2911740"/>
            <a:ext cx="42800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23ED4B1-68F6-06EE-D25F-B494AC60944D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11480731" y="3978295"/>
            <a:ext cx="0" cy="3449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CAFA63B-A556-7F60-1F81-2F4F85119E4C}"/>
              </a:ext>
            </a:extLst>
          </p:cNvPr>
          <p:cNvCxnSpPr>
            <a:stCxn id="14" idx="2"/>
          </p:cNvCxnSpPr>
          <p:nvPr/>
        </p:nvCxnSpPr>
        <p:spPr bwMode="auto">
          <a:xfrm>
            <a:off x="9717342" y="2383502"/>
            <a:ext cx="0" cy="328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947BDAD-F86C-02ED-41D2-FB8CFF0D9D7E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11633168" y="2318736"/>
            <a:ext cx="411636" cy="42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7E04052-962B-AD6F-674E-0241DAF0F2A5}"/>
              </a:ext>
            </a:extLst>
          </p:cNvPr>
          <p:cNvSpPr/>
          <p:nvPr/>
        </p:nvSpPr>
        <p:spPr bwMode="auto">
          <a:xfrm>
            <a:off x="3991817" y="5806227"/>
            <a:ext cx="1099898" cy="285339"/>
          </a:xfrm>
          <a:prstGeom prst="rect">
            <a:avLst/>
          </a:prstGeom>
          <a:solidFill>
            <a:srgbClr val="196CB2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25000"/>
              </a:schemeClr>
            </a:outerShdw>
          </a:effectLst>
        </p:spPr>
        <p:txBody>
          <a:bodyPr lIns="91457" tIns="45729" rIns="91457" bIns="45729"/>
          <a:lstStyle/>
          <a:p>
            <a:pPr algn="ctr">
              <a:defRPr/>
            </a:pPr>
            <a:r>
              <a:rPr lang="en-US" sz="141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 5</a:t>
            </a:r>
          </a:p>
          <a:p>
            <a:pPr algn="ctr">
              <a:defRPr/>
            </a:pPr>
            <a:endParaRPr lang="en-US" sz="1415" b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4" name="Slide Number Placeholder 33">
            <a:extLst>
              <a:ext uri="{FF2B5EF4-FFF2-40B4-BE49-F238E27FC236}">
                <a16:creationId xmlns:a16="http://schemas.microsoft.com/office/drawing/2014/main" id="{E93AFB35-242E-5A0F-8191-B252925148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0397A2-6799-FFE2-189D-6D50F1003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06BF-CF82-7F94-B673-795483DC7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588" y="396317"/>
            <a:ext cx="10531072" cy="822883"/>
          </a:xfrm>
        </p:spPr>
        <p:txBody>
          <a:bodyPr/>
          <a:lstStyle/>
          <a:p>
            <a:r>
              <a:rPr lang="en-US" sz="4000" dirty="0"/>
              <a:t>Revenue Contract Making Process</a:t>
            </a:r>
          </a:p>
          <a:p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EC6DE-08C8-98F4-177C-642BEF5C3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Business Analysis Term Sheet (BATS)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Letter of Intent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Internal Approvals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Lease Negotiations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Commission Approval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219456" lvl="1" indent="0">
              <a:buNone/>
            </a:pPr>
            <a:endParaRPr lang="en-US" sz="3200" dirty="0"/>
          </a:p>
          <a:p>
            <a:pPr marL="2194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7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0397A2-6799-FFE2-189D-6D50F1003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06BF-CF82-7F94-B673-795483DC7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588" y="396317"/>
            <a:ext cx="10531072" cy="822883"/>
          </a:xfrm>
        </p:spPr>
        <p:txBody>
          <a:bodyPr/>
          <a:lstStyle/>
          <a:p>
            <a:r>
              <a:rPr lang="en-US" sz="4000" dirty="0"/>
              <a:t>Elements of a Typical Lease</a:t>
            </a:r>
          </a:p>
          <a:p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EC6DE-08C8-98F4-177C-642BEF5C3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Incentives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Rent and Term</a:t>
            </a:r>
          </a:p>
          <a:p>
            <a:pPr marL="219456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Escalations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Common Areas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Violations, Enforcement, Termination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219456" lvl="1" indent="0">
              <a:buNone/>
            </a:pPr>
            <a:endParaRPr lang="en-US" sz="3200" dirty="0"/>
          </a:p>
          <a:p>
            <a:pPr marL="2194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3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0397A2-6799-FFE2-189D-6D50F1003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06BF-CF82-7F94-B673-795483DC7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588" y="396318"/>
            <a:ext cx="10531072" cy="1009572"/>
          </a:xfrm>
        </p:spPr>
        <p:txBody>
          <a:bodyPr/>
          <a:lstStyle/>
          <a:p>
            <a:r>
              <a:rPr lang="en-US" dirty="0"/>
              <a:t>Property Maintenance &amp; Inspections</a:t>
            </a:r>
          </a:p>
          <a:p>
            <a:endParaRPr lang="en-US" sz="4000" dirty="0"/>
          </a:p>
          <a:p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EC6DE-08C8-98F4-177C-642BEF5C3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-Tenant vs. Property Owner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-Maintenance matrix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-Annual inspections</a:t>
            </a:r>
          </a:p>
          <a:p>
            <a:endParaRPr lang="en-US" sz="3200" dirty="0"/>
          </a:p>
          <a:p>
            <a:endParaRPr lang="en-US" sz="4100" dirty="0"/>
          </a:p>
          <a:p>
            <a:endParaRPr lang="en-US" dirty="0"/>
          </a:p>
          <a:p>
            <a:pPr marL="2194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5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0397A2-6799-FFE2-189D-6D50F1003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06BF-CF82-7F94-B673-795483DC7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588" y="396318"/>
            <a:ext cx="10531072" cy="1009572"/>
          </a:xfrm>
        </p:spPr>
        <p:txBody>
          <a:bodyPr/>
          <a:lstStyle/>
          <a:p>
            <a:r>
              <a:rPr lang="en-US" sz="4000" dirty="0"/>
              <a:t>Property Management Best Practices</a:t>
            </a:r>
          </a:p>
          <a:p>
            <a:endParaRPr lang="en-US" sz="4000" dirty="0"/>
          </a:p>
          <a:p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EC6DE-08C8-98F4-177C-642BEF5C3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-Key Strategies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-Regular Maintenance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-Tenant Relations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-Financial Management</a:t>
            </a:r>
          </a:p>
          <a:p>
            <a:endParaRPr lang="en-US" sz="3200" dirty="0"/>
          </a:p>
          <a:p>
            <a:endParaRPr lang="en-US" sz="4100" dirty="0"/>
          </a:p>
          <a:p>
            <a:endParaRPr lang="en-US" dirty="0"/>
          </a:p>
          <a:p>
            <a:pPr marL="2194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7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0397A2-6799-FFE2-189D-6D50F1003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89DBD-657F-0D4B-86A7-CD9BC0A5879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06BF-CF82-7F94-B673-795483DC7B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588" y="396318"/>
            <a:ext cx="10531072" cy="1009572"/>
          </a:xfrm>
        </p:spPr>
        <p:txBody>
          <a:bodyPr/>
          <a:lstStyle/>
          <a:p>
            <a:r>
              <a:rPr lang="en-US" sz="4000" dirty="0"/>
              <a:t>Easement vs. Selling vs. Leasing Considerations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EC6DE-08C8-98F4-177C-642BEF5C3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000" dirty="0"/>
              <a:t>-Temporary or permanent use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-Value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-Property Impact and Future Needs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endParaRPr lang="en-US" dirty="0"/>
          </a:p>
          <a:p>
            <a:pPr marL="2194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8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7004-F05E-7138-1930-E749ED16E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975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rt of Portland">
      <a:dk1>
        <a:srgbClr val="202E61"/>
      </a:dk1>
      <a:lt1>
        <a:srgbClr val="FEFFFF"/>
      </a:lt1>
      <a:dk2>
        <a:srgbClr val="7E2A28"/>
      </a:dk2>
      <a:lt2>
        <a:srgbClr val="F3E4EB"/>
      </a:lt2>
      <a:accent1>
        <a:srgbClr val="006AA8"/>
      </a:accent1>
      <a:accent2>
        <a:srgbClr val="02828C"/>
      </a:accent2>
      <a:accent3>
        <a:srgbClr val="0F8843"/>
      </a:accent3>
      <a:accent4>
        <a:srgbClr val="D91D3D"/>
      </a:accent4>
      <a:accent5>
        <a:srgbClr val="4AC5F6"/>
      </a:accent5>
      <a:accent6>
        <a:srgbClr val="3DB1C7"/>
      </a:accent6>
      <a:hlink>
        <a:srgbClr val="006AA8"/>
      </a:hlink>
      <a:folHlink>
        <a:srgbClr val="7E2A2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P_Powerpoint_Sprint2" id="{AD5F86E8-ECA0-7C44-A761-A02B99A7E677}" vid="{F0CFB290-C2CA-9E48-B0E9-DAD234467C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e0ec98-a0a1-4a92-af2b-299f9e5f44e7" xsi:nil="true"/>
    <lcf76f155ced4ddcb4097134ff3c332f xmlns="7a776428-3c44-40a6-a033-f806e5c956d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61C19C329474084EA741B7368087D" ma:contentTypeVersion="13" ma:contentTypeDescription="Create a new document." ma:contentTypeScope="" ma:versionID="6acd48466b770f8b039c542fb77eb869">
  <xsd:schema xmlns:xsd="http://www.w3.org/2001/XMLSchema" xmlns:xs="http://www.w3.org/2001/XMLSchema" xmlns:p="http://schemas.microsoft.com/office/2006/metadata/properties" xmlns:ns2="7a776428-3c44-40a6-a033-f806e5c956d6" xmlns:ns3="e0e0ec98-a0a1-4a92-af2b-299f9e5f44e7" targetNamespace="http://schemas.microsoft.com/office/2006/metadata/properties" ma:root="true" ma:fieldsID="257ee60b70b0ac166150fd2ac6a2172f" ns2:_="" ns3:_="">
    <xsd:import namespace="7a776428-3c44-40a6-a033-f806e5c956d6"/>
    <xsd:import namespace="e0e0ec98-a0a1-4a92-af2b-299f9e5f44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76428-3c44-40a6-a033-f806e5c95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572c7ca-ea81-47ae-be8c-e0fe299183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0ec98-a0a1-4a92-af2b-299f9e5f44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c4058a-f044-404d-969b-223f73f263ed}" ma:internalName="TaxCatchAll" ma:showField="CatchAllData" ma:web="e0e0ec98-a0a1-4a92-af2b-299f9e5f44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F58EC-9D7C-4E20-AE75-CA21D03403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CECE39-38D5-4EEA-B6EB-0C18CED2C7A1}">
  <ds:schemaRefs>
    <ds:schemaRef ds:uri="http://purl.org/dc/dcmitype/"/>
    <ds:schemaRef ds:uri="e0e0ec98-a0a1-4a92-af2b-299f9e5f44e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7a776428-3c44-40a6-a033-f806e5c956d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9F5118-40F9-454A-A0CC-CBDC73D8B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76428-3c44-40a6-a033-f806e5c956d6"/>
    <ds:schemaRef ds:uri="e0e0ec98-a0a1-4a92-af2b-299f9e5f44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21443</TotalTime>
  <Words>909</Words>
  <Application>Microsoft Office PowerPoint</Application>
  <PresentationFormat>Widescreen</PresentationFormat>
  <Paragraphs>156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Port Property Management – Best Practices</vt:lpstr>
      <vt:lpstr>We’re an economic engine for our region, creating opportunity for everyone who lives and  works here.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Leaders Meeting</dc:title>
  <dc:creator>Liz Neilson</dc:creator>
  <cp:lastModifiedBy>Miranda, Nicole</cp:lastModifiedBy>
  <cp:revision>227</cp:revision>
  <dcterms:created xsi:type="dcterms:W3CDTF">2023-06-19T19:09:56Z</dcterms:created>
  <dcterms:modified xsi:type="dcterms:W3CDTF">2024-09-26T17:04:50Z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0x01010017161C19C329474084EA741B7368087D</vt:lpwstr>
  </property>
  <property fmtid="{D5CDD505-2E9C-101B-9397-08002B2CF9AE}" pid="3" name="MediaServiceImageTags">
    <vt:lpwstr/>
  </property>
</Properties>
</file>