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5293" r:id="rId5"/>
    <p:sldMasterId id="2147486387" r:id="rId6"/>
    <p:sldMasterId id="2147486403" r:id="rId7"/>
    <p:sldMasterId id="2147486415" r:id="rId8"/>
  </p:sldMasterIdLst>
  <p:notesMasterIdLst>
    <p:notesMasterId r:id="rId49"/>
  </p:notesMasterIdLst>
  <p:handoutMasterIdLst>
    <p:handoutMasterId r:id="rId50"/>
  </p:handoutMasterIdLst>
  <p:sldIdLst>
    <p:sldId id="256" r:id="rId9"/>
    <p:sldId id="2134806564" r:id="rId10"/>
    <p:sldId id="2134806565" r:id="rId11"/>
    <p:sldId id="2134806566" r:id="rId12"/>
    <p:sldId id="2134806533" r:id="rId13"/>
    <p:sldId id="2134806567" r:id="rId14"/>
    <p:sldId id="2134806443" r:id="rId15"/>
    <p:sldId id="2134806510" r:id="rId16"/>
    <p:sldId id="2134806568" r:id="rId17"/>
    <p:sldId id="2134806569" r:id="rId18"/>
    <p:sldId id="2134806570" r:id="rId19"/>
    <p:sldId id="2134806571" r:id="rId20"/>
    <p:sldId id="2134806572" r:id="rId21"/>
    <p:sldId id="2134806468" r:id="rId22"/>
    <p:sldId id="2134806573" r:id="rId23"/>
    <p:sldId id="2134806574" r:id="rId24"/>
    <p:sldId id="2134806575" r:id="rId25"/>
    <p:sldId id="2134806576" r:id="rId26"/>
    <p:sldId id="2134806577" r:id="rId27"/>
    <p:sldId id="2134806549" r:id="rId28"/>
    <p:sldId id="2134806548" r:id="rId29"/>
    <p:sldId id="2134806531" r:id="rId30"/>
    <p:sldId id="2134806530" r:id="rId31"/>
    <p:sldId id="2134806586" r:id="rId32"/>
    <p:sldId id="2134806587" r:id="rId33"/>
    <p:sldId id="2134806588" r:id="rId34"/>
    <p:sldId id="2134806589" r:id="rId35"/>
    <p:sldId id="2134806590" r:id="rId36"/>
    <p:sldId id="2134806591" r:id="rId37"/>
    <p:sldId id="2134806592" r:id="rId38"/>
    <p:sldId id="2134806528" r:id="rId39"/>
    <p:sldId id="2134806529" r:id="rId40"/>
    <p:sldId id="2134806585" r:id="rId41"/>
    <p:sldId id="2134806580" r:id="rId42"/>
    <p:sldId id="2134806581" r:id="rId43"/>
    <p:sldId id="2134806582" r:id="rId44"/>
    <p:sldId id="2134806584" r:id="rId45"/>
    <p:sldId id="2134806552" r:id="rId46"/>
    <p:sldId id="2134806539" r:id="rId47"/>
    <p:sldId id="2134806561" r:id="rId4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a:srgbClr val="3366FF"/>
    <a:srgbClr val="3333FF"/>
    <a:srgbClr val="6699FF"/>
    <a:srgbClr val="A50021"/>
    <a:srgbClr val="CC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709" autoAdjust="0"/>
  </p:normalViewPr>
  <p:slideViewPr>
    <p:cSldViewPr snapToGrid="0">
      <p:cViewPr varScale="1">
        <p:scale>
          <a:sx n="61" d="100"/>
          <a:sy n="61" d="100"/>
        </p:scale>
        <p:origin x="1236" y="28"/>
      </p:cViewPr>
      <p:guideLst>
        <p:guide orient="horz" pos="2160"/>
        <p:guide pos="2880"/>
      </p:guideLst>
    </p:cSldViewPr>
  </p:slideViewPr>
  <p:outlineViewPr>
    <p:cViewPr>
      <p:scale>
        <a:sx n="33" d="100"/>
        <a:sy n="33" d="100"/>
      </p:scale>
      <p:origin x="0" y="-19796"/>
    </p:cViewPr>
  </p:outlineViewPr>
  <p:notesTextViewPr>
    <p:cViewPr>
      <p:scale>
        <a:sx n="100" d="100"/>
        <a:sy n="100" d="100"/>
      </p:scale>
      <p:origin x="0" y="0"/>
    </p:cViewPr>
  </p:notesTextViewPr>
  <p:sorterViewPr>
    <p:cViewPr>
      <p:scale>
        <a:sx n="140" d="100"/>
        <a:sy n="140" d="100"/>
      </p:scale>
      <p:origin x="0" y="-9952"/>
    </p:cViewPr>
  </p:sorterViewPr>
  <p:notesViewPr>
    <p:cSldViewPr snapToGrid="0">
      <p:cViewPr varScale="1">
        <p:scale>
          <a:sx n="85" d="100"/>
          <a:sy n="85" d="100"/>
        </p:scale>
        <p:origin x="-1908" y="-9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A8B89-948F-44B1-8A7C-87A07E50DC3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8832FCC-C760-444C-ADB8-3087B6198DF3}">
      <dgm:prSet custT="1"/>
      <dgm:spPr>
        <a:xfrm>
          <a:off x="0" y="0"/>
          <a:ext cx="7636196" cy="38785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Project Development/Grant Assistance</a:t>
          </a:r>
        </a:p>
      </dgm:t>
    </dgm:pt>
    <dgm:pt modelId="{15F10D75-2EBC-4ECE-990C-546F29B037E2}" type="parTrans" cxnId="{1D37F869-8F09-47D3-BEF0-B5510A9E07DC}">
      <dgm:prSet/>
      <dgm:spPr/>
      <dgm:t>
        <a:bodyPr/>
        <a:lstStyle/>
        <a:p>
          <a:endParaRPr lang="en-US"/>
        </a:p>
      </dgm:t>
    </dgm:pt>
    <dgm:pt modelId="{E47FDE78-9497-47E4-BC49-9E1D40B856D8}" type="sibTrans" cxnId="{1D37F869-8F09-47D3-BEF0-B5510A9E07DC}">
      <dgm:prSet/>
      <dgm:spPr/>
      <dgm:t>
        <a:bodyPr/>
        <a:lstStyle/>
        <a:p>
          <a:endParaRPr lang="en-US"/>
        </a:p>
      </dgm:t>
    </dgm:pt>
    <dgm:pt modelId="{F3EA4C70-7FA4-4560-8B46-4FBD212B165C}">
      <dgm:prSet custT="1"/>
      <dgm:spPr>
        <a:xfrm>
          <a:off x="0" y="408406"/>
          <a:ext cx="7636196" cy="369495"/>
        </a:xfrm>
        <a:prstGeom prst="rect">
          <a:avLst/>
        </a:prstGeom>
        <a:noFill/>
        <a:ln>
          <a:noFill/>
        </a:ln>
        <a:effectLst/>
      </dgm:spPr>
      <dgm:t>
        <a:bodyPr/>
        <a:lstStyle/>
        <a:p>
          <a:pPr>
            <a:buNone/>
          </a:pPr>
          <a:r>
            <a:rPr lang="en-US" sz="1200" dirty="0">
              <a:solidFill>
                <a:sysClr val="windowText" lastClr="000000">
                  <a:hueOff val="0"/>
                  <a:satOff val="0"/>
                  <a:lumOff val="0"/>
                  <a:alphaOff val="0"/>
                </a:sysClr>
              </a:solidFill>
              <a:latin typeface="Calibri" panose="020F0502020204030204"/>
              <a:ea typeface="+mn-ea"/>
              <a:cs typeface="+mn-cs"/>
            </a:rPr>
            <a:t>  Develop projects in the region that promote overall economic growth, mitigate highway and port congestion, environmental compliance, and support both large and small American shipbuilding companies. </a:t>
          </a:r>
        </a:p>
      </dgm:t>
    </dgm:pt>
    <dgm:pt modelId="{7A24F86C-CCBD-4B5E-B6AA-0023364471E7}" type="parTrans" cxnId="{17921B9C-AC21-423A-9DB5-6D8AB38AFB3C}">
      <dgm:prSet/>
      <dgm:spPr/>
      <dgm:t>
        <a:bodyPr/>
        <a:lstStyle/>
        <a:p>
          <a:endParaRPr lang="en-US"/>
        </a:p>
      </dgm:t>
    </dgm:pt>
    <dgm:pt modelId="{0EB1B66E-85F3-4B0B-84C9-0196193DE4CF}" type="sibTrans" cxnId="{17921B9C-AC21-423A-9DB5-6D8AB38AFB3C}">
      <dgm:prSet/>
      <dgm:spPr/>
      <dgm:t>
        <a:bodyPr/>
        <a:lstStyle/>
        <a:p>
          <a:endParaRPr lang="en-US"/>
        </a:p>
      </dgm:t>
    </dgm:pt>
    <dgm:pt modelId="{62AFA55E-1ABD-4AFE-AB68-B3037BDDFD71}">
      <dgm:prSet custT="1"/>
      <dgm:spPr>
        <a:xfrm>
          <a:off x="0" y="777901"/>
          <a:ext cx="7636196" cy="387855"/>
        </a:xfrm>
        <a:prstGeom prst="roundRect">
          <a:avLst/>
        </a:prstGeom>
        <a:solidFill>
          <a:srgbClr val="ED7D31">
            <a:hueOff val="-291073"/>
            <a:satOff val="-16786"/>
            <a:lumOff val="172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a:solidFill>
                <a:sysClr val="window" lastClr="FFFFFF"/>
              </a:solidFill>
              <a:latin typeface="Calibri" panose="020F0502020204030204"/>
              <a:ea typeface="+mn-ea"/>
              <a:cs typeface="+mn-cs"/>
            </a:rPr>
            <a:t>Intermodal Outreach</a:t>
          </a:r>
          <a:endParaRPr lang="en-US" sz="1600" dirty="0">
            <a:solidFill>
              <a:sysClr val="window" lastClr="FFFFFF"/>
            </a:solidFill>
            <a:latin typeface="Calibri" panose="020F0502020204030204"/>
            <a:ea typeface="+mn-ea"/>
            <a:cs typeface="+mn-cs"/>
          </a:endParaRPr>
        </a:p>
      </dgm:t>
    </dgm:pt>
    <dgm:pt modelId="{6D2E0E9C-E9EB-4BEC-9BFF-5242857D2527}" type="parTrans" cxnId="{E5E244F7-27F9-487B-91E3-D1F6BA912C63}">
      <dgm:prSet/>
      <dgm:spPr/>
      <dgm:t>
        <a:bodyPr/>
        <a:lstStyle/>
        <a:p>
          <a:endParaRPr lang="en-US"/>
        </a:p>
      </dgm:t>
    </dgm:pt>
    <dgm:pt modelId="{2F8CC65B-DDC3-4B84-8B63-EBCE55DCA5E8}" type="sibTrans" cxnId="{E5E244F7-27F9-487B-91E3-D1F6BA912C63}">
      <dgm:prSet/>
      <dgm:spPr/>
      <dgm:t>
        <a:bodyPr/>
        <a:lstStyle/>
        <a:p>
          <a:endParaRPr lang="en-US"/>
        </a:p>
      </dgm:t>
    </dgm:pt>
    <dgm:pt modelId="{C2BB9C3D-5740-4D9D-B54E-0805400AA9CA}">
      <dgm:prSet custT="1"/>
      <dgm:spPr>
        <a:xfrm>
          <a:off x="0" y="1165756"/>
          <a:ext cx="7636196" cy="369495"/>
        </a:xfrm>
        <a:prstGeom prst="rect">
          <a:avLst/>
        </a:prstGeom>
        <a:noFill/>
        <a:ln>
          <a:noFill/>
        </a:ln>
        <a:effectLst/>
      </dgm:spPr>
      <dgm:t>
        <a:bodyPr/>
        <a:lstStyle/>
        <a:p>
          <a:pPr>
            <a:buNone/>
          </a:pPr>
          <a:r>
            <a:rPr lang="en-US" sz="1100">
              <a:solidFill>
                <a:sysClr val="windowText" lastClr="000000">
                  <a:hueOff val="0"/>
                  <a:satOff val="0"/>
                  <a:lumOff val="0"/>
                  <a:alphaOff val="0"/>
                </a:sysClr>
              </a:solidFill>
              <a:latin typeface="Calibri" panose="020F0502020204030204"/>
              <a:ea typeface="+mn-ea"/>
              <a:cs typeface="+mn-cs"/>
            </a:rPr>
            <a:t>  </a:t>
          </a:r>
          <a:r>
            <a:rPr lang="en-US" sz="1200">
              <a:solidFill>
                <a:sysClr val="windowText" lastClr="000000">
                  <a:hueOff val="0"/>
                  <a:satOff val="0"/>
                  <a:lumOff val="0"/>
                  <a:alphaOff val="0"/>
                </a:sysClr>
              </a:solidFill>
              <a:latin typeface="Calibri" panose="020F0502020204030204"/>
              <a:ea typeface="+mn-ea"/>
              <a:cs typeface="+mn-cs"/>
            </a:rPr>
            <a:t>Outreach and engagement with Port Authorities, Terminal Operators, Carriers, Rail, Private Sector, local, state and federal partners, etc.</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CE87C4BD-50DD-422B-AE4E-8DF0CD6C992A}" type="parTrans" cxnId="{6B563AE0-D005-489D-A05C-DD3351C1526B}">
      <dgm:prSet/>
      <dgm:spPr/>
      <dgm:t>
        <a:bodyPr/>
        <a:lstStyle/>
        <a:p>
          <a:endParaRPr lang="en-US"/>
        </a:p>
      </dgm:t>
    </dgm:pt>
    <dgm:pt modelId="{09032934-AEE4-4D6B-9415-CE4241E9E868}" type="sibTrans" cxnId="{6B563AE0-D005-489D-A05C-DD3351C1526B}">
      <dgm:prSet/>
      <dgm:spPr/>
      <dgm:t>
        <a:bodyPr/>
        <a:lstStyle/>
        <a:p>
          <a:endParaRPr lang="en-US"/>
        </a:p>
      </dgm:t>
    </dgm:pt>
    <dgm:pt modelId="{8E360E0A-41CA-4B2B-95E0-580FF9D19DBD}">
      <dgm:prSet custT="1"/>
      <dgm:spPr>
        <a:xfrm>
          <a:off x="0" y="1535251"/>
          <a:ext cx="7636196" cy="387855"/>
        </a:xfrm>
        <a:prstGeom prst="roundRect">
          <a:avLst/>
        </a:prstGeom>
        <a:solidFill>
          <a:srgbClr val="ED7D31">
            <a:hueOff val="-582145"/>
            <a:satOff val="-33571"/>
            <a:lumOff val="345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dirty="0">
              <a:solidFill>
                <a:sysClr val="window" lastClr="FFFFFF"/>
              </a:solidFill>
              <a:latin typeface="Calibri" panose="020F0502020204030204"/>
              <a:ea typeface="+mn-ea"/>
              <a:cs typeface="+mn-cs"/>
            </a:rPr>
            <a:t>Maritime Security</a:t>
          </a:r>
        </a:p>
      </dgm:t>
    </dgm:pt>
    <dgm:pt modelId="{2D02AEC5-6750-460F-8B82-0C8A2D4EBC37}" type="parTrans" cxnId="{1B8F0883-52EC-4280-AE89-0FB38D5607C7}">
      <dgm:prSet/>
      <dgm:spPr/>
      <dgm:t>
        <a:bodyPr/>
        <a:lstStyle/>
        <a:p>
          <a:endParaRPr lang="en-US"/>
        </a:p>
      </dgm:t>
    </dgm:pt>
    <dgm:pt modelId="{6E4D957F-F749-4293-82CC-24829F49F428}" type="sibTrans" cxnId="{1B8F0883-52EC-4280-AE89-0FB38D5607C7}">
      <dgm:prSet/>
      <dgm:spPr/>
      <dgm:t>
        <a:bodyPr/>
        <a:lstStyle/>
        <a:p>
          <a:endParaRPr lang="en-US"/>
        </a:p>
      </dgm:t>
    </dgm:pt>
    <dgm:pt modelId="{F1AE0ECF-B382-46C4-933F-C6F09FE1C272}">
      <dgm:prSet custT="1"/>
      <dgm:spPr>
        <a:xfrm>
          <a:off x="0" y="1923106"/>
          <a:ext cx="7636196" cy="281520"/>
        </a:xfrm>
        <a:prstGeom prst="rect">
          <a:avLst/>
        </a:prstGeom>
        <a:noFill/>
        <a:ln>
          <a:noFill/>
        </a:ln>
        <a:effectLst/>
      </dgm:spPr>
      <dgm:t>
        <a:bodyPr/>
        <a:lstStyle/>
        <a:p>
          <a:pPr>
            <a:buNone/>
          </a:pPr>
          <a:r>
            <a:rPr lang="en-US" sz="1000">
              <a:solidFill>
                <a:sysClr val="windowText" lastClr="000000">
                  <a:hueOff val="0"/>
                  <a:satOff val="0"/>
                  <a:lumOff val="0"/>
                  <a:alphaOff val="0"/>
                </a:sysClr>
              </a:solidFill>
              <a:latin typeface="Calibri" panose="020F0502020204030204"/>
              <a:ea typeface="+mn-ea"/>
              <a:cs typeface="+mn-cs"/>
            </a:rPr>
            <a:t>  </a:t>
          </a:r>
          <a:r>
            <a:rPr lang="en-US" sz="1200">
              <a:solidFill>
                <a:sysClr val="windowText" lastClr="000000">
                  <a:hueOff val="0"/>
                  <a:satOff val="0"/>
                  <a:lumOff val="0"/>
                  <a:alphaOff val="0"/>
                </a:sysClr>
              </a:solidFill>
              <a:latin typeface="Calibri" panose="020F0502020204030204"/>
              <a:ea typeface="+mn-ea"/>
              <a:cs typeface="+mn-cs"/>
            </a:rPr>
            <a:t>Participate in Area Maritime Security Committee and Port Readiness Committee meetings held by USCG</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BE0B44BD-EE60-4A06-BC9C-99F7F80A91C9}" type="parTrans" cxnId="{82858B97-C02E-4080-A40D-0AFDD9E39814}">
      <dgm:prSet/>
      <dgm:spPr/>
      <dgm:t>
        <a:bodyPr/>
        <a:lstStyle/>
        <a:p>
          <a:endParaRPr lang="en-US"/>
        </a:p>
      </dgm:t>
    </dgm:pt>
    <dgm:pt modelId="{7189A2BE-1F0F-429A-A869-659AD47B55A6}" type="sibTrans" cxnId="{82858B97-C02E-4080-A40D-0AFDD9E39814}">
      <dgm:prSet/>
      <dgm:spPr/>
      <dgm:t>
        <a:bodyPr/>
        <a:lstStyle/>
        <a:p>
          <a:endParaRPr lang="en-US"/>
        </a:p>
      </dgm:t>
    </dgm:pt>
    <dgm:pt modelId="{EF3185FB-C415-4157-A82D-F23297B32008}">
      <dgm:prSet custT="1"/>
      <dgm:spPr>
        <a:xfrm>
          <a:off x="0" y="2204626"/>
          <a:ext cx="7636196" cy="387855"/>
        </a:xfrm>
        <a:prstGeom prst="roundRect">
          <a:avLst/>
        </a:prstGeom>
        <a:solidFill>
          <a:srgbClr val="ED7D31">
            <a:hueOff val="-873218"/>
            <a:satOff val="-50357"/>
            <a:lumOff val="517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a:solidFill>
                <a:sysClr val="window" lastClr="FFFFFF"/>
              </a:solidFill>
              <a:latin typeface="Calibri" panose="020F0502020204030204"/>
              <a:ea typeface="+mn-ea"/>
              <a:cs typeface="+mn-cs"/>
            </a:rPr>
            <a:t>Emergency Preparedness</a:t>
          </a:r>
          <a:endParaRPr lang="en-US" sz="1600" dirty="0">
            <a:solidFill>
              <a:sysClr val="window" lastClr="FFFFFF"/>
            </a:solidFill>
            <a:latin typeface="Calibri" panose="020F0502020204030204"/>
            <a:ea typeface="+mn-ea"/>
            <a:cs typeface="+mn-cs"/>
          </a:endParaRPr>
        </a:p>
      </dgm:t>
    </dgm:pt>
    <dgm:pt modelId="{6FD5E5E7-8A2D-450E-8637-DFB233A42DD4}" type="parTrans" cxnId="{FFB0E200-C772-4368-B652-4924CAD8462D}">
      <dgm:prSet/>
      <dgm:spPr/>
      <dgm:t>
        <a:bodyPr/>
        <a:lstStyle/>
        <a:p>
          <a:endParaRPr lang="en-US"/>
        </a:p>
      </dgm:t>
    </dgm:pt>
    <dgm:pt modelId="{2C5FD1D6-D8F6-4CF4-9C13-889365454095}" type="sibTrans" cxnId="{FFB0E200-C772-4368-B652-4924CAD8462D}">
      <dgm:prSet/>
      <dgm:spPr/>
      <dgm:t>
        <a:bodyPr/>
        <a:lstStyle/>
        <a:p>
          <a:endParaRPr lang="en-US"/>
        </a:p>
      </dgm:t>
    </dgm:pt>
    <dgm:pt modelId="{8EF53AE4-8BA4-4B4C-8453-920B6D6C9E9D}">
      <dgm:prSet custT="1"/>
      <dgm:spPr>
        <a:xfrm>
          <a:off x="0" y="2592481"/>
          <a:ext cx="7636196" cy="281520"/>
        </a:xfrm>
        <a:prstGeom prst="rect">
          <a:avLst/>
        </a:prstGeom>
        <a:noFill/>
        <a:ln>
          <a:noFill/>
        </a:ln>
        <a:effectLst/>
      </dgm:spPr>
      <dgm:t>
        <a:bodyPr/>
        <a:lstStyle/>
        <a:p>
          <a:pPr>
            <a:buNone/>
          </a:pPr>
          <a:r>
            <a:rPr lang="en-US" sz="1100">
              <a:solidFill>
                <a:sysClr val="windowText" lastClr="000000">
                  <a:hueOff val="0"/>
                  <a:satOff val="0"/>
                  <a:lumOff val="0"/>
                  <a:alphaOff val="0"/>
                </a:sysClr>
              </a:solidFill>
              <a:latin typeface="Calibri" panose="020F0502020204030204"/>
              <a:ea typeface="+mn-ea"/>
              <a:cs typeface="+mn-cs"/>
            </a:rPr>
            <a:t>  </a:t>
          </a:r>
          <a:r>
            <a:rPr lang="en-US" sz="1200">
              <a:solidFill>
                <a:sysClr val="windowText" lastClr="000000">
                  <a:hueOff val="0"/>
                  <a:satOff val="0"/>
                  <a:lumOff val="0"/>
                  <a:alphaOff val="0"/>
                </a:sysClr>
              </a:solidFill>
              <a:latin typeface="Calibri" panose="020F0502020204030204"/>
              <a:ea typeface="+mn-ea"/>
              <a:cs typeface="+mn-cs"/>
            </a:rPr>
            <a:t>Engage on federal maritime emergency preparedness issues in the region.</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97574D72-8D38-49FD-9779-1EBD9B16EFEA}" type="parTrans" cxnId="{E3C038C2-3BCF-4E5C-BC5D-BFD88F46A269}">
      <dgm:prSet/>
      <dgm:spPr/>
      <dgm:t>
        <a:bodyPr/>
        <a:lstStyle/>
        <a:p>
          <a:endParaRPr lang="en-US"/>
        </a:p>
      </dgm:t>
    </dgm:pt>
    <dgm:pt modelId="{072677C9-F86A-46C7-8163-D38E7D9A04CB}" type="sibTrans" cxnId="{E3C038C2-3BCF-4E5C-BC5D-BFD88F46A269}">
      <dgm:prSet/>
      <dgm:spPr/>
      <dgm:t>
        <a:bodyPr/>
        <a:lstStyle/>
        <a:p>
          <a:endParaRPr lang="en-US"/>
        </a:p>
      </dgm:t>
    </dgm:pt>
    <dgm:pt modelId="{0F5DAC3E-1B68-4422-8DAF-3A80E38758EF}">
      <dgm:prSet custT="1"/>
      <dgm:spPr>
        <a:xfrm>
          <a:off x="0" y="2874000"/>
          <a:ext cx="7636196" cy="387855"/>
        </a:xfrm>
        <a:prstGeom prst="roundRect">
          <a:avLst/>
        </a:prstGeom>
        <a:solidFill>
          <a:srgbClr val="ED7D31">
            <a:hueOff val="-1164290"/>
            <a:satOff val="-67142"/>
            <a:lumOff val="690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a:solidFill>
                <a:sysClr val="window" lastClr="FFFFFF"/>
              </a:solidFill>
              <a:latin typeface="Calibri" panose="020F0502020204030204"/>
              <a:ea typeface="+mn-ea"/>
              <a:cs typeface="+mn-cs"/>
            </a:rPr>
            <a:t>Strategic Seaports</a:t>
          </a:r>
          <a:endParaRPr lang="en-US" sz="1600" dirty="0">
            <a:solidFill>
              <a:sysClr val="window" lastClr="FFFFFF"/>
            </a:solidFill>
            <a:latin typeface="Calibri" panose="020F0502020204030204"/>
            <a:ea typeface="+mn-ea"/>
            <a:cs typeface="+mn-cs"/>
          </a:endParaRPr>
        </a:p>
      </dgm:t>
    </dgm:pt>
    <dgm:pt modelId="{3188160E-9A83-4EE0-BCB1-D92293D820A1}" type="parTrans" cxnId="{89048345-B0A6-48E2-9ABD-49E2244D2657}">
      <dgm:prSet/>
      <dgm:spPr/>
      <dgm:t>
        <a:bodyPr/>
        <a:lstStyle/>
        <a:p>
          <a:endParaRPr lang="en-US"/>
        </a:p>
      </dgm:t>
    </dgm:pt>
    <dgm:pt modelId="{5B00C248-E32D-497C-9291-E2689997D5DA}" type="sibTrans" cxnId="{89048345-B0A6-48E2-9ABD-49E2244D2657}">
      <dgm:prSet/>
      <dgm:spPr/>
      <dgm:t>
        <a:bodyPr/>
        <a:lstStyle/>
        <a:p>
          <a:endParaRPr lang="en-US"/>
        </a:p>
      </dgm:t>
    </dgm:pt>
    <dgm:pt modelId="{1C06E891-7DAF-4F7E-BEAD-11ADE015EC91}">
      <dgm:prSet custT="1"/>
      <dgm:spPr>
        <a:xfrm>
          <a:off x="0" y="3261856"/>
          <a:ext cx="7636196" cy="281520"/>
        </a:xfrm>
        <a:prstGeom prst="rect">
          <a:avLst/>
        </a:prstGeom>
        <a:noFill/>
        <a:ln>
          <a:noFill/>
        </a:ln>
        <a:effectLst/>
      </dgm:spPr>
      <dgm:t>
        <a:bodyPr/>
        <a:lstStyle/>
        <a:p>
          <a:pPr>
            <a:buNone/>
          </a:pPr>
          <a:r>
            <a:rPr lang="en-US" sz="1300">
              <a:solidFill>
                <a:sysClr val="windowText" lastClr="000000">
                  <a:hueOff val="0"/>
                  <a:satOff val="0"/>
                  <a:lumOff val="0"/>
                  <a:alphaOff val="0"/>
                </a:sysClr>
              </a:solidFill>
              <a:latin typeface="Calibri" panose="020F0502020204030204"/>
              <a:ea typeface="+mn-ea"/>
              <a:cs typeface="+mn-cs"/>
            </a:rPr>
            <a:t>  </a:t>
          </a:r>
          <a:r>
            <a:rPr lang="en-US" sz="1200">
              <a:solidFill>
                <a:sysClr val="windowText" lastClr="000000">
                  <a:hueOff val="0"/>
                  <a:satOff val="0"/>
                  <a:lumOff val="0"/>
                  <a:alphaOff val="0"/>
                </a:sysClr>
              </a:solidFill>
              <a:latin typeface="Calibri" panose="020F0502020204030204"/>
              <a:ea typeface="+mn-ea"/>
              <a:cs typeface="+mn-cs"/>
            </a:rPr>
            <a:t>Assess the readiness of our Strategic Commercial Seaports</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D47D8C91-A368-4202-812F-836AC7163AE9}" type="parTrans" cxnId="{B94FB229-E1EE-4B86-9F26-B62469C53FC4}">
      <dgm:prSet/>
      <dgm:spPr/>
      <dgm:t>
        <a:bodyPr/>
        <a:lstStyle/>
        <a:p>
          <a:endParaRPr lang="en-US"/>
        </a:p>
      </dgm:t>
    </dgm:pt>
    <dgm:pt modelId="{95F92E98-B3FA-42F8-A8E2-30192C331DCD}" type="sibTrans" cxnId="{B94FB229-E1EE-4B86-9F26-B62469C53FC4}">
      <dgm:prSet/>
      <dgm:spPr/>
      <dgm:t>
        <a:bodyPr/>
        <a:lstStyle/>
        <a:p>
          <a:endParaRPr lang="en-US"/>
        </a:p>
      </dgm:t>
    </dgm:pt>
    <dgm:pt modelId="{CE20CDCD-0170-4A69-AA80-94ABAD4A9098}">
      <dgm:prSet custT="1"/>
      <dgm:spPr>
        <a:xfrm>
          <a:off x="0" y="3543376"/>
          <a:ext cx="7636196" cy="387855"/>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600">
              <a:solidFill>
                <a:sysClr val="window" lastClr="FFFFFF"/>
              </a:solidFill>
              <a:latin typeface="Calibri" panose="020F0502020204030204"/>
              <a:ea typeface="+mn-ea"/>
              <a:cs typeface="+mn-cs"/>
            </a:rPr>
            <a:t>Supply Chain Resiliency</a:t>
          </a:r>
          <a:endParaRPr lang="en-US" sz="1600" dirty="0">
            <a:solidFill>
              <a:sysClr val="window" lastClr="FFFFFF"/>
            </a:solidFill>
            <a:latin typeface="Calibri" panose="020F0502020204030204"/>
            <a:ea typeface="+mn-ea"/>
            <a:cs typeface="+mn-cs"/>
          </a:endParaRPr>
        </a:p>
      </dgm:t>
    </dgm:pt>
    <dgm:pt modelId="{D1DB9630-3483-4EA0-BA59-16E0935EED9F}" type="parTrans" cxnId="{ED84DA8F-888D-4D4F-AF8A-F6348A275129}">
      <dgm:prSet/>
      <dgm:spPr/>
      <dgm:t>
        <a:bodyPr/>
        <a:lstStyle/>
        <a:p>
          <a:endParaRPr lang="en-US"/>
        </a:p>
      </dgm:t>
    </dgm:pt>
    <dgm:pt modelId="{C5B8511B-6DA2-4CF1-B1AB-7BDCF671A43A}" type="sibTrans" cxnId="{ED84DA8F-888D-4D4F-AF8A-F6348A275129}">
      <dgm:prSet/>
      <dgm:spPr/>
      <dgm:t>
        <a:bodyPr/>
        <a:lstStyle/>
        <a:p>
          <a:endParaRPr lang="en-US"/>
        </a:p>
      </dgm:t>
    </dgm:pt>
    <dgm:pt modelId="{D83F2FC3-C459-46E3-AD52-63119FC6DBA5}">
      <dgm:prSet custT="1"/>
      <dgm:spPr>
        <a:xfrm>
          <a:off x="0" y="3931231"/>
          <a:ext cx="7636196" cy="281520"/>
        </a:xfrm>
        <a:prstGeom prst="rect">
          <a:avLst/>
        </a:prstGeom>
        <a:noFill/>
        <a:ln>
          <a:noFill/>
        </a:ln>
        <a:effectLst/>
      </dgm:spPr>
      <dgm:t>
        <a:bodyPr/>
        <a:lstStyle/>
        <a:p>
          <a:pPr>
            <a:buNone/>
          </a:pPr>
          <a:r>
            <a:rPr lang="en-US" sz="1500" dirty="0">
              <a:solidFill>
                <a:sysClr val="windowText" lastClr="000000">
                  <a:hueOff val="0"/>
                  <a:satOff val="0"/>
                  <a:lumOff val="0"/>
                  <a:alphaOff val="0"/>
                </a:sysClr>
              </a:solidFill>
              <a:latin typeface="Calibri" panose="020F0502020204030204"/>
              <a:ea typeface="+mn-ea"/>
              <a:cs typeface="+mn-cs"/>
            </a:rPr>
            <a:t>   </a:t>
          </a:r>
          <a:r>
            <a:rPr lang="en-US" sz="1200" dirty="0">
              <a:solidFill>
                <a:sysClr val="windowText" lastClr="000000">
                  <a:hueOff val="0"/>
                  <a:satOff val="0"/>
                  <a:lumOff val="0"/>
                  <a:alphaOff val="0"/>
                </a:sysClr>
              </a:solidFill>
              <a:latin typeface="Calibri" panose="020F0502020204030204"/>
              <a:ea typeface="+mn-ea"/>
              <a:cs typeface="+mn-cs"/>
            </a:rPr>
            <a:t>Report supply chain impacts and port closures in times of emergency</a:t>
          </a:r>
        </a:p>
      </dgm:t>
    </dgm:pt>
    <dgm:pt modelId="{31479FD2-7132-48CE-A5C4-6E9163F7970D}" type="parTrans" cxnId="{5BB918BE-3A08-42AB-9082-862BC2573B48}">
      <dgm:prSet/>
      <dgm:spPr/>
      <dgm:t>
        <a:bodyPr/>
        <a:lstStyle/>
        <a:p>
          <a:endParaRPr lang="en-US"/>
        </a:p>
      </dgm:t>
    </dgm:pt>
    <dgm:pt modelId="{A6491005-E1E3-41A8-B19B-580380CADBF4}" type="sibTrans" cxnId="{5BB918BE-3A08-42AB-9082-862BC2573B48}">
      <dgm:prSet/>
      <dgm:spPr/>
      <dgm:t>
        <a:bodyPr/>
        <a:lstStyle/>
        <a:p>
          <a:endParaRPr lang="en-US"/>
        </a:p>
      </dgm:t>
    </dgm:pt>
    <dgm:pt modelId="{76735F7E-E8AB-4E95-A998-E42C9DFDD749}" type="pres">
      <dgm:prSet presAssocID="{6BAA8B89-948F-44B1-8A7C-87A07E50DC38}" presName="linear" presStyleCnt="0">
        <dgm:presLayoutVars>
          <dgm:animLvl val="lvl"/>
          <dgm:resizeHandles val="exact"/>
        </dgm:presLayoutVars>
      </dgm:prSet>
      <dgm:spPr/>
    </dgm:pt>
    <dgm:pt modelId="{455774B0-DFC4-4D4B-9395-C6F6252C2994}" type="pres">
      <dgm:prSet presAssocID="{E8832FCC-C760-444C-ADB8-3087B6198DF3}" presName="parentText" presStyleLbl="node1" presStyleIdx="0" presStyleCnt="6" custLinFactNeighborY="-6825">
        <dgm:presLayoutVars>
          <dgm:chMax val="0"/>
          <dgm:bulletEnabled val="1"/>
        </dgm:presLayoutVars>
      </dgm:prSet>
      <dgm:spPr/>
    </dgm:pt>
    <dgm:pt modelId="{6DA78B78-63C8-4EE4-8F47-8DBC384BF723}" type="pres">
      <dgm:prSet presAssocID="{E8832FCC-C760-444C-ADB8-3087B6198DF3}" presName="childText" presStyleLbl="revTx" presStyleIdx="0" presStyleCnt="6">
        <dgm:presLayoutVars>
          <dgm:bulletEnabled val="1"/>
        </dgm:presLayoutVars>
      </dgm:prSet>
      <dgm:spPr/>
    </dgm:pt>
    <dgm:pt modelId="{949CBEF5-CDCB-4241-AF37-F73BF12D4FA7}" type="pres">
      <dgm:prSet presAssocID="{62AFA55E-1ABD-4AFE-AB68-B3037BDDFD71}" presName="parentText" presStyleLbl="node1" presStyleIdx="1" presStyleCnt="6">
        <dgm:presLayoutVars>
          <dgm:chMax val="0"/>
          <dgm:bulletEnabled val="1"/>
        </dgm:presLayoutVars>
      </dgm:prSet>
      <dgm:spPr/>
    </dgm:pt>
    <dgm:pt modelId="{EAE0FB6C-78CF-4397-8B31-B7CC87C09237}" type="pres">
      <dgm:prSet presAssocID="{62AFA55E-1ABD-4AFE-AB68-B3037BDDFD71}" presName="childText" presStyleLbl="revTx" presStyleIdx="1" presStyleCnt="6">
        <dgm:presLayoutVars>
          <dgm:bulletEnabled val="1"/>
        </dgm:presLayoutVars>
      </dgm:prSet>
      <dgm:spPr/>
    </dgm:pt>
    <dgm:pt modelId="{6E1A6C86-1FDC-43C6-A737-4C0315789035}" type="pres">
      <dgm:prSet presAssocID="{8E360E0A-41CA-4B2B-95E0-580FF9D19DBD}" presName="parentText" presStyleLbl="node1" presStyleIdx="2" presStyleCnt="6" custLinFactNeighborX="-69">
        <dgm:presLayoutVars>
          <dgm:chMax val="0"/>
          <dgm:bulletEnabled val="1"/>
        </dgm:presLayoutVars>
      </dgm:prSet>
      <dgm:spPr/>
    </dgm:pt>
    <dgm:pt modelId="{DA1A5B15-0DBE-4E1B-8DA3-7F7ACAB7E566}" type="pres">
      <dgm:prSet presAssocID="{8E360E0A-41CA-4B2B-95E0-580FF9D19DBD}" presName="childText" presStyleLbl="revTx" presStyleIdx="2" presStyleCnt="6">
        <dgm:presLayoutVars>
          <dgm:bulletEnabled val="1"/>
        </dgm:presLayoutVars>
      </dgm:prSet>
      <dgm:spPr/>
    </dgm:pt>
    <dgm:pt modelId="{E168CC0A-E5B5-4D66-A790-F089D14DF323}" type="pres">
      <dgm:prSet presAssocID="{EF3185FB-C415-4157-A82D-F23297B32008}" presName="parentText" presStyleLbl="node1" presStyleIdx="3" presStyleCnt="6">
        <dgm:presLayoutVars>
          <dgm:chMax val="0"/>
          <dgm:bulletEnabled val="1"/>
        </dgm:presLayoutVars>
      </dgm:prSet>
      <dgm:spPr/>
    </dgm:pt>
    <dgm:pt modelId="{F3CAA42B-EE44-47AA-BDA3-6292615A4C75}" type="pres">
      <dgm:prSet presAssocID="{EF3185FB-C415-4157-A82D-F23297B32008}" presName="childText" presStyleLbl="revTx" presStyleIdx="3" presStyleCnt="6">
        <dgm:presLayoutVars>
          <dgm:bulletEnabled val="1"/>
        </dgm:presLayoutVars>
      </dgm:prSet>
      <dgm:spPr/>
    </dgm:pt>
    <dgm:pt modelId="{F3472E0F-0E38-49A1-B94D-C857565E231C}" type="pres">
      <dgm:prSet presAssocID="{0F5DAC3E-1B68-4422-8DAF-3A80E38758EF}" presName="parentText" presStyleLbl="node1" presStyleIdx="4" presStyleCnt="6">
        <dgm:presLayoutVars>
          <dgm:chMax val="0"/>
          <dgm:bulletEnabled val="1"/>
        </dgm:presLayoutVars>
      </dgm:prSet>
      <dgm:spPr/>
    </dgm:pt>
    <dgm:pt modelId="{7FA89A2F-042B-449D-8C20-BBC5E1BBB358}" type="pres">
      <dgm:prSet presAssocID="{0F5DAC3E-1B68-4422-8DAF-3A80E38758EF}" presName="childText" presStyleLbl="revTx" presStyleIdx="4" presStyleCnt="6">
        <dgm:presLayoutVars>
          <dgm:bulletEnabled val="1"/>
        </dgm:presLayoutVars>
      </dgm:prSet>
      <dgm:spPr/>
    </dgm:pt>
    <dgm:pt modelId="{F4223D59-897A-49AB-9089-BFC7308F98BC}" type="pres">
      <dgm:prSet presAssocID="{CE20CDCD-0170-4A69-AA80-94ABAD4A9098}" presName="parentText" presStyleLbl="node1" presStyleIdx="5" presStyleCnt="6">
        <dgm:presLayoutVars>
          <dgm:chMax val="0"/>
          <dgm:bulletEnabled val="1"/>
        </dgm:presLayoutVars>
      </dgm:prSet>
      <dgm:spPr/>
    </dgm:pt>
    <dgm:pt modelId="{D2C99D5E-2436-46ED-B0CB-995D3CE92F39}" type="pres">
      <dgm:prSet presAssocID="{CE20CDCD-0170-4A69-AA80-94ABAD4A9098}" presName="childText" presStyleLbl="revTx" presStyleIdx="5" presStyleCnt="6">
        <dgm:presLayoutVars>
          <dgm:bulletEnabled val="1"/>
        </dgm:presLayoutVars>
      </dgm:prSet>
      <dgm:spPr/>
    </dgm:pt>
  </dgm:ptLst>
  <dgm:cxnLst>
    <dgm:cxn modelId="{FFB0E200-C772-4368-B652-4924CAD8462D}" srcId="{6BAA8B89-948F-44B1-8A7C-87A07E50DC38}" destId="{EF3185FB-C415-4157-A82D-F23297B32008}" srcOrd="3" destOrd="0" parTransId="{6FD5E5E7-8A2D-450E-8637-DFB233A42DD4}" sibTransId="{2C5FD1D6-D8F6-4CF4-9C13-889365454095}"/>
    <dgm:cxn modelId="{EAF51A07-95BB-4A40-B3E1-1ED98AD81B24}" type="presOf" srcId="{F1AE0ECF-B382-46C4-933F-C6F09FE1C272}" destId="{DA1A5B15-0DBE-4E1B-8DA3-7F7ACAB7E566}" srcOrd="0" destOrd="0" presId="urn:microsoft.com/office/officeart/2005/8/layout/vList2"/>
    <dgm:cxn modelId="{7FE72C14-3946-4208-8A1C-E2E452559558}" type="presOf" srcId="{62AFA55E-1ABD-4AFE-AB68-B3037BDDFD71}" destId="{949CBEF5-CDCB-4241-AF37-F73BF12D4FA7}" srcOrd="0" destOrd="0" presId="urn:microsoft.com/office/officeart/2005/8/layout/vList2"/>
    <dgm:cxn modelId="{B94FB229-E1EE-4B86-9F26-B62469C53FC4}" srcId="{0F5DAC3E-1B68-4422-8DAF-3A80E38758EF}" destId="{1C06E891-7DAF-4F7E-BEAD-11ADE015EC91}" srcOrd="0" destOrd="0" parTransId="{D47D8C91-A368-4202-812F-836AC7163AE9}" sibTransId="{95F92E98-B3FA-42F8-A8E2-30192C331DCD}"/>
    <dgm:cxn modelId="{FFBCBD2A-6610-462F-A6AD-A5FA5948A18A}" type="presOf" srcId="{6BAA8B89-948F-44B1-8A7C-87A07E50DC38}" destId="{76735F7E-E8AB-4E95-A998-E42C9DFDD749}" srcOrd="0" destOrd="0" presId="urn:microsoft.com/office/officeart/2005/8/layout/vList2"/>
    <dgm:cxn modelId="{5A8A9036-C3C7-446C-91A8-99AED99D9BCE}" type="presOf" srcId="{E8832FCC-C760-444C-ADB8-3087B6198DF3}" destId="{455774B0-DFC4-4D4B-9395-C6F6252C2994}" srcOrd="0" destOrd="0" presId="urn:microsoft.com/office/officeart/2005/8/layout/vList2"/>
    <dgm:cxn modelId="{9B5BD662-87CA-4175-B18D-752945E22565}" type="presOf" srcId="{0F5DAC3E-1B68-4422-8DAF-3A80E38758EF}" destId="{F3472E0F-0E38-49A1-B94D-C857565E231C}" srcOrd="0" destOrd="0" presId="urn:microsoft.com/office/officeart/2005/8/layout/vList2"/>
    <dgm:cxn modelId="{89048345-B0A6-48E2-9ABD-49E2244D2657}" srcId="{6BAA8B89-948F-44B1-8A7C-87A07E50DC38}" destId="{0F5DAC3E-1B68-4422-8DAF-3A80E38758EF}" srcOrd="4" destOrd="0" parTransId="{3188160E-9A83-4EE0-BCB1-D92293D820A1}" sibTransId="{5B00C248-E32D-497C-9291-E2689997D5DA}"/>
    <dgm:cxn modelId="{9A7AAF45-1CA1-4388-B2D7-5A7C3EF07DAF}" type="presOf" srcId="{EF3185FB-C415-4157-A82D-F23297B32008}" destId="{E168CC0A-E5B5-4D66-A790-F089D14DF323}" srcOrd="0" destOrd="0" presId="urn:microsoft.com/office/officeart/2005/8/layout/vList2"/>
    <dgm:cxn modelId="{950BF066-E127-4FF4-834D-7164A647B54F}" type="presOf" srcId="{1C06E891-7DAF-4F7E-BEAD-11ADE015EC91}" destId="{7FA89A2F-042B-449D-8C20-BBC5E1BBB358}" srcOrd="0" destOrd="0" presId="urn:microsoft.com/office/officeart/2005/8/layout/vList2"/>
    <dgm:cxn modelId="{1D37F869-8F09-47D3-BEF0-B5510A9E07DC}" srcId="{6BAA8B89-948F-44B1-8A7C-87A07E50DC38}" destId="{E8832FCC-C760-444C-ADB8-3087B6198DF3}" srcOrd="0" destOrd="0" parTransId="{15F10D75-2EBC-4ECE-990C-546F29B037E2}" sibTransId="{E47FDE78-9497-47E4-BC49-9E1D40B856D8}"/>
    <dgm:cxn modelId="{9F01A150-64A8-4965-AAB3-885425011C38}" type="presOf" srcId="{F3EA4C70-7FA4-4560-8B46-4FBD212B165C}" destId="{6DA78B78-63C8-4EE4-8F47-8DBC384BF723}" srcOrd="0" destOrd="0" presId="urn:microsoft.com/office/officeart/2005/8/layout/vList2"/>
    <dgm:cxn modelId="{1B8F0883-52EC-4280-AE89-0FB38D5607C7}" srcId="{6BAA8B89-948F-44B1-8A7C-87A07E50DC38}" destId="{8E360E0A-41CA-4B2B-95E0-580FF9D19DBD}" srcOrd="2" destOrd="0" parTransId="{2D02AEC5-6750-460F-8B82-0C8A2D4EBC37}" sibTransId="{6E4D957F-F749-4293-82CC-24829F49F428}"/>
    <dgm:cxn modelId="{ED84DA8F-888D-4D4F-AF8A-F6348A275129}" srcId="{6BAA8B89-948F-44B1-8A7C-87A07E50DC38}" destId="{CE20CDCD-0170-4A69-AA80-94ABAD4A9098}" srcOrd="5" destOrd="0" parTransId="{D1DB9630-3483-4EA0-BA59-16E0935EED9F}" sibTransId="{C5B8511B-6DA2-4CF1-B1AB-7BDCF671A43A}"/>
    <dgm:cxn modelId="{9776A490-A44A-425C-815A-1573D4EF7A69}" type="presOf" srcId="{8E360E0A-41CA-4B2B-95E0-580FF9D19DBD}" destId="{6E1A6C86-1FDC-43C6-A737-4C0315789035}" srcOrd="0" destOrd="0" presId="urn:microsoft.com/office/officeart/2005/8/layout/vList2"/>
    <dgm:cxn modelId="{82858B97-C02E-4080-A40D-0AFDD9E39814}" srcId="{8E360E0A-41CA-4B2B-95E0-580FF9D19DBD}" destId="{F1AE0ECF-B382-46C4-933F-C6F09FE1C272}" srcOrd="0" destOrd="0" parTransId="{BE0B44BD-EE60-4A06-BC9C-99F7F80A91C9}" sibTransId="{7189A2BE-1F0F-429A-A869-659AD47B55A6}"/>
    <dgm:cxn modelId="{B51E0F99-1911-4E95-ACA5-5AE2B16CF4EC}" type="presOf" srcId="{CE20CDCD-0170-4A69-AA80-94ABAD4A9098}" destId="{F4223D59-897A-49AB-9089-BFC7308F98BC}" srcOrd="0" destOrd="0" presId="urn:microsoft.com/office/officeart/2005/8/layout/vList2"/>
    <dgm:cxn modelId="{132C659B-F468-4F41-B102-C867783969BF}" type="presOf" srcId="{D83F2FC3-C459-46E3-AD52-63119FC6DBA5}" destId="{D2C99D5E-2436-46ED-B0CB-995D3CE92F39}" srcOrd="0" destOrd="0" presId="urn:microsoft.com/office/officeart/2005/8/layout/vList2"/>
    <dgm:cxn modelId="{17921B9C-AC21-423A-9DB5-6D8AB38AFB3C}" srcId="{E8832FCC-C760-444C-ADB8-3087B6198DF3}" destId="{F3EA4C70-7FA4-4560-8B46-4FBD212B165C}" srcOrd="0" destOrd="0" parTransId="{7A24F86C-CCBD-4B5E-B6AA-0023364471E7}" sibTransId="{0EB1B66E-85F3-4B0B-84C9-0196193DE4CF}"/>
    <dgm:cxn modelId="{5BB918BE-3A08-42AB-9082-862BC2573B48}" srcId="{CE20CDCD-0170-4A69-AA80-94ABAD4A9098}" destId="{D83F2FC3-C459-46E3-AD52-63119FC6DBA5}" srcOrd="0" destOrd="0" parTransId="{31479FD2-7132-48CE-A5C4-6E9163F7970D}" sibTransId="{A6491005-E1E3-41A8-B19B-580380CADBF4}"/>
    <dgm:cxn modelId="{E3C038C2-3BCF-4E5C-BC5D-BFD88F46A269}" srcId="{EF3185FB-C415-4157-A82D-F23297B32008}" destId="{8EF53AE4-8BA4-4B4C-8453-920B6D6C9E9D}" srcOrd="0" destOrd="0" parTransId="{97574D72-8D38-49FD-9779-1EBD9B16EFEA}" sibTransId="{072677C9-F86A-46C7-8163-D38E7D9A04CB}"/>
    <dgm:cxn modelId="{7C2D6AD4-5DC4-4171-8BB6-76A2FBD19B2E}" type="presOf" srcId="{8EF53AE4-8BA4-4B4C-8453-920B6D6C9E9D}" destId="{F3CAA42B-EE44-47AA-BDA3-6292615A4C75}" srcOrd="0" destOrd="0" presId="urn:microsoft.com/office/officeart/2005/8/layout/vList2"/>
    <dgm:cxn modelId="{6B563AE0-D005-489D-A05C-DD3351C1526B}" srcId="{62AFA55E-1ABD-4AFE-AB68-B3037BDDFD71}" destId="{C2BB9C3D-5740-4D9D-B54E-0805400AA9CA}" srcOrd="0" destOrd="0" parTransId="{CE87C4BD-50DD-422B-AE4E-8DF0CD6C992A}" sibTransId="{09032934-AEE4-4D6B-9415-CE4241E9E868}"/>
    <dgm:cxn modelId="{A405C0E1-64ED-4515-9107-8A70B3D8868A}" type="presOf" srcId="{C2BB9C3D-5740-4D9D-B54E-0805400AA9CA}" destId="{EAE0FB6C-78CF-4397-8B31-B7CC87C09237}" srcOrd="0" destOrd="0" presId="urn:microsoft.com/office/officeart/2005/8/layout/vList2"/>
    <dgm:cxn modelId="{E5E244F7-27F9-487B-91E3-D1F6BA912C63}" srcId="{6BAA8B89-948F-44B1-8A7C-87A07E50DC38}" destId="{62AFA55E-1ABD-4AFE-AB68-B3037BDDFD71}" srcOrd="1" destOrd="0" parTransId="{6D2E0E9C-E9EB-4BEC-9BFF-5242857D2527}" sibTransId="{2F8CC65B-DDC3-4B84-8B63-EBCE55DCA5E8}"/>
    <dgm:cxn modelId="{A7AE5621-8B1A-4716-A4FA-D8440DEC86F5}" type="presParOf" srcId="{76735F7E-E8AB-4E95-A998-E42C9DFDD749}" destId="{455774B0-DFC4-4D4B-9395-C6F6252C2994}" srcOrd="0" destOrd="0" presId="urn:microsoft.com/office/officeart/2005/8/layout/vList2"/>
    <dgm:cxn modelId="{548204D1-024D-4FB4-B6B2-CB877D2C561F}" type="presParOf" srcId="{76735F7E-E8AB-4E95-A998-E42C9DFDD749}" destId="{6DA78B78-63C8-4EE4-8F47-8DBC384BF723}" srcOrd="1" destOrd="0" presId="urn:microsoft.com/office/officeart/2005/8/layout/vList2"/>
    <dgm:cxn modelId="{042F7FD2-BA4F-48E0-82B1-0A1538622E96}" type="presParOf" srcId="{76735F7E-E8AB-4E95-A998-E42C9DFDD749}" destId="{949CBEF5-CDCB-4241-AF37-F73BF12D4FA7}" srcOrd="2" destOrd="0" presId="urn:microsoft.com/office/officeart/2005/8/layout/vList2"/>
    <dgm:cxn modelId="{F2AFDAE7-7D9C-4B64-B868-2BB2727C73BD}" type="presParOf" srcId="{76735F7E-E8AB-4E95-A998-E42C9DFDD749}" destId="{EAE0FB6C-78CF-4397-8B31-B7CC87C09237}" srcOrd="3" destOrd="0" presId="urn:microsoft.com/office/officeart/2005/8/layout/vList2"/>
    <dgm:cxn modelId="{F928991A-BFE2-4D1C-B87F-EEE38119A77C}" type="presParOf" srcId="{76735F7E-E8AB-4E95-A998-E42C9DFDD749}" destId="{6E1A6C86-1FDC-43C6-A737-4C0315789035}" srcOrd="4" destOrd="0" presId="urn:microsoft.com/office/officeart/2005/8/layout/vList2"/>
    <dgm:cxn modelId="{39960D07-B3E7-4825-9BB1-B4A9D2BCD455}" type="presParOf" srcId="{76735F7E-E8AB-4E95-A998-E42C9DFDD749}" destId="{DA1A5B15-0DBE-4E1B-8DA3-7F7ACAB7E566}" srcOrd="5" destOrd="0" presId="urn:microsoft.com/office/officeart/2005/8/layout/vList2"/>
    <dgm:cxn modelId="{ED8BC6CC-830E-4721-8827-777A5F2E96CC}" type="presParOf" srcId="{76735F7E-E8AB-4E95-A998-E42C9DFDD749}" destId="{E168CC0A-E5B5-4D66-A790-F089D14DF323}" srcOrd="6" destOrd="0" presId="urn:microsoft.com/office/officeart/2005/8/layout/vList2"/>
    <dgm:cxn modelId="{95F2934F-17D9-46E5-AB38-FCEA49A6AC8E}" type="presParOf" srcId="{76735F7E-E8AB-4E95-A998-E42C9DFDD749}" destId="{F3CAA42B-EE44-47AA-BDA3-6292615A4C75}" srcOrd="7" destOrd="0" presId="urn:microsoft.com/office/officeart/2005/8/layout/vList2"/>
    <dgm:cxn modelId="{B832D208-5448-4802-8443-2B97BCD7146D}" type="presParOf" srcId="{76735F7E-E8AB-4E95-A998-E42C9DFDD749}" destId="{F3472E0F-0E38-49A1-B94D-C857565E231C}" srcOrd="8" destOrd="0" presId="urn:microsoft.com/office/officeart/2005/8/layout/vList2"/>
    <dgm:cxn modelId="{66A4CE12-F9B4-427B-BDB9-DA46D2C5BC55}" type="presParOf" srcId="{76735F7E-E8AB-4E95-A998-E42C9DFDD749}" destId="{7FA89A2F-042B-449D-8C20-BBC5E1BBB358}" srcOrd="9" destOrd="0" presId="urn:microsoft.com/office/officeart/2005/8/layout/vList2"/>
    <dgm:cxn modelId="{96173A8D-D381-42E8-8712-D23AC733EE9E}" type="presParOf" srcId="{76735F7E-E8AB-4E95-A998-E42C9DFDD749}" destId="{F4223D59-897A-49AB-9089-BFC7308F98BC}" srcOrd="10" destOrd="0" presId="urn:microsoft.com/office/officeart/2005/8/layout/vList2"/>
    <dgm:cxn modelId="{38BB94FF-C054-478F-817B-A976BD7FC66C}" type="presParOf" srcId="{76735F7E-E8AB-4E95-A998-E42C9DFDD749}" destId="{D2C99D5E-2436-46ED-B0CB-995D3CE92F39}"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774B0-DFC4-4D4B-9395-C6F6252C2994}">
      <dsp:nvSpPr>
        <dsp:cNvPr id="0" name=""/>
        <dsp:cNvSpPr/>
      </dsp:nvSpPr>
      <dsp:spPr>
        <a:xfrm>
          <a:off x="0" y="4512"/>
          <a:ext cx="4792718" cy="43056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Project Development/Grant Assistance</a:t>
          </a:r>
        </a:p>
      </dsp:txBody>
      <dsp:txXfrm>
        <a:off x="21018" y="25530"/>
        <a:ext cx="4750682" cy="388524"/>
      </dsp:txXfrm>
    </dsp:sp>
    <dsp:sp modelId="{6DA78B78-63C8-4EE4-8F47-8DBC384BF723}">
      <dsp:nvSpPr>
        <dsp:cNvPr id="0" name=""/>
        <dsp:cNvSpPr/>
      </dsp:nvSpPr>
      <dsp:spPr>
        <a:xfrm>
          <a:off x="0" y="471628"/>
          <a:ext cx="4792718" cy="535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69" tIns="15240" rIns="85344" bIns="15240" numCol="1" spcCol="1270" anchor="t" anchorCtr="0">
          <a:noAutofit/>
        </a:bodyPr>
        <a:lstStyle/>
        <a:p>
          <a:pPr marL="114300" lvl="1" indent="-114300" algn="l" defTabSz="533400">
            <a:lnSpc>
              <a:spcPct val="90000"/>
            </a:lnSpc>
            <a:spcBef>
              <a:spcPct val="0"/>
            </a:spcBef>
            <a:spcAft>
              <a:spcPct val="20000"/>
            </a:spcAft>
            <a:buNone/>
          </a:pPr>
          <a:r>
            <a:rPr lang="en-US" sz="1200" kern="1200" dirty="0">
              <a:solidFill>
                <a:sysClr val="windowText" lastClr="000000">
                  <a:hueOff val="0"/>
                  <a:satOff val="0"/>
                  <a:lumOff val="0"/>
                  <a:alphaOff val="0"/>
                </a:sysClr>
              </a:solidFill>
              <a:latin typeface="Calibri" panose="020F0502020204030204"/>
              <a:ea typeface="+mn-ea"/>
              <a:cs typeface="+mn-cs"/>
            </a:rPr>
            <a:t>  Develop projects in the region that promote overall economic growth, mitigate highway and port congestion, environmental compliance, and support both large and small American shipbuilding companies. </a:t>
          </a:r>
        </a:p>
      </dsp:txBody>
      <dsp:txXfrm>
        <a:off x="0" y="471628"/>
        <a:ext cx="4792718" cy="535612"/>
      </dsp:txXfrm>
    </dsp:sp>
    <dsp:sp modelId="{949CBEF5-CDCB-4241-AF37-F73BF12D4FA7}">
      <dsp:nvSpPr>
        <dsp:cNvPr id="0" name=""/>
        <dsp:cNvSpPr/>
      </dsp:nvSpPr>
      <dsp:spPr>
        <a:xfrm>
          <a:off x="0" y="1007240"/>
          <a:ext cx="4792718" cy="430560"/>
        </a:xfrm>
        <a:prstGeom prst="roundRect">
          <a:avLst/>
        </a:prstGeom>
        <a:solidFill>
          <a:srgbClr val="ED7D31">
            <a:hueOff val="-291073"/>
            <a:satOff val="-16786"/>
            <a:lumOff val="172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 lastClr="FFFFFF"/>
              </a:solidFill>
              <a:latin typeface="Calibri" panose="020F0502020204030204"/>
              <a:ea typeface="+mn-ea"/>
              <a:cs typeface="+mn-cs"/>
            </a:rPr>
            <a:t>Intermodal Outreach</a:t>
          </a:r>
          <a:endParaRPr lang="en-US" sz="1600" kern="1200" dirty="0">
            <a:solidFill>
              <a:sysClr val="window" lastClr="FFFFFF"/>
            </a:solidFill>
            <a:latin typeface="Calibri" panose="020F0502020204030204"/>
            <a:ea typeface="+mn-ea"/>
            <a:cs typeface="+mn-cs"/>
          </a:endParaRPr>
        </a:p>
      </dsp:txBody>
      <dsp:txXfrm>
        <a:off x="21018" y="1028258"/>
        <a:ext cx="4750682" cy="388524"/>
      </dsp:txXfrm>
    </dsp:sp>
    <dsp:sp modelId="{EAE0FB6C-78CF-4397-8B31-B7CC87C09237}">
      <dsp:nvSpPr>
        <dsp:cNvPr id="0" name=""/>
        <dsp:cNvSpPr/>
      </dsp:nvSpPr>
      <dsp:spPr>
        <a:xfrm>
          <a:off x="0" y="1437800"/>
          <a:ext cx="479271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69" tIns="13970" rIns="78232" bIns="13970" numCol="1" spcCol="1270" anchor="t" anchorCtr="0">
          <a:noAutofit/>
        </a:bodyPr>
        <a:lstStyle/>
        <a:p>
          <a:pPr marL="57150" lvl="1" indent="-57150" algn="l" defTabSz="488950">
            <a:lnSpc>
              <a:spcPct val="90000"/>
            </a:lnSpc>
            <a:spcBef>
              <a:spcPct val="0"/>
            </a:spcBef>
            <a:spcAft>
              <a:spcPct val="20000"/>
            </a:spcAft>
            <a:buNone/>
          </a:pPr>
          <a:r>
            <a:rPr lang="en-US" sz="1100" kern="1200">
              <a:solidFill>
                <a:sysClr val="windowText" lastClr="000000">
                  <a:hueOff val="0"/>
                  <a:satOff val="0"/>
                  <a:lumOff val="0"/>
                  <a:alphaOff val="0"/>
                </a:sysClr>
              </a:solidFill>
              <a:latin typeface="Calibri" panose="020F0502020204030204"/>
              <a:ea typeface="+mn-ea"/>
              <a:cs typeface="+mn-cs"/>
            </a:rPr>
            <a:t>  </a:t>
          </a:r>
          <a:r>
            <a:rPr lang="en-US" sz="1200" kern="1200">
              <a:solidFill>
                <a:sysClr val="windowText" lastClr="000000">
                  <a:hueOff val="0"/>
                  <a:satOff val="0"/>
                  <a:lumOff val="0"/>
                  <a:alphaOff val="0"/>
                </a:sysClr>
              </a:solidFill>
              <a:latin typeface="Calibri" panose="020F0502020204030204"/>
              <a:ea typeface="+mn-ea"/>
              <a:cs typeface="+mn-cs"/>
            </a:rPr>
            <a:t>Outreach and engagement with Port Authorities, Terminal Operators, Carriers, Rail, Private Sector, local, state and federal partners, etc.</a:t>
          </a:r>
          <a:endParaRPr lang="en-US" sz="1200" kern="1200" dirty="0">
            <a:solidFill>
              <a:sysClr val="windowText" lastClr="000000">
                <a:hueOff val="0"/>
                <a:satOff val="0"/>
                <a:lumOff val="0"/>
                <a:alphaOff val="0"/>
              </a:sysClr>
            </a:solidFill>
            <a:latin typeface="Calibri" panose="020F0502020204030204"/>
            <a:ea typeface="+mn-ea"/>
            <a:cs typeface="+mn-cs"/>
          </a:endParaRPr>
        </a:p>
      </dsp:txBody>
      <dsp:txXfrm>
        <a:off x="0" y="1437800"/>
        <a:ext cx="4792718" cy="380880"/>
      </dsp:txXfrm>
    </dsp:sp>
    <dsp:sp modelId="{6E1A6C86-1FDC-43C6-A737-4C0315789035}">
      <dsp:nvSpPr>
        <dsp:cNvPr id="0" name=""/>
        <dsp:cNvSpPr/>
      </dsp:nvSpPr>
      <dsp:spPr>
        <a:xfrm>
          <a:off x="0" y="1818680"/>
          <a:ext cx="4792718" cy="430560"/>
        </a:xfrm>
        <a:prstGeom prst="roundRect">
          <a:avLst/>
        </a:prstGeom>
        <a:solidFill>
          <a:srgbClr val="ED7D31">
            <a:hueOff val="-582145"/>
            <a:satOff val="-33571"/>
            <a:lumOff val="345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Maritime Security</a:t>
          </a:r>
        </a:p>
      </dsp:txBody>
      <dsp:txXfrm>
        <a:off x="21018" y="1839698"/>
        <a:ext cx="4750682" cy="388524"/>
      </dsp:txXfrm>
    </dsp:sp>
    <dsp:sp modelId="{DA1A5B15-0DBE-4E1B-8DA3-7F7ACAB7E566}">
      <dsp:nvSpPr>
        <dsp:cNvPr id="0" name=""/>
        <dsp:cNvSpPr/>
      </dsp:nvSpPr>
      <dsp:spPr>
        <a:xfrm>
          <a:off x="0" y="2249240"/>
          <a:ext cx="479271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69" tIns="12700" rIns="71120" bIns="12700" numCol="1" spcCol="1270" anchor="t" anchorCtr="0">
          <a:noAutofit/>
        </a:bodyPr>
        <a:lstStyle/>
        <a:p>
          <a:pPr marL="57150" lvl="1" indent="-57150" algn="l" defTabSz="444500">
            <a:lnSpc>
              <a:spcPct val="90000"/>
            </a:lnSpc>
            <a:spcBef>
              <a:spcPct val="0"/>
            </a:spcBef>
            <a:spcAft>
              <a:spcPct val="20000"/>
            </a:spcAft>
            <a:buNone/>
          </a:pPr>
          <a:r>
            <a:rPr lang="en-US" sz="1000" kern="1200">
              <a:solidFill>
                <a:sysClr val="windowText" lastClr="000000">
                  <a:hueOff val="0"/>
                  <a:satOff val="0"/>
                  <a:lumOff val="0"/>
                  <a:alphaOff val="0"/>
                </a:sysClr>
              </a:solidFill>
              <a:latin typeface="Calibri" panose="020F0502020204030204"/>
              <a:ea typeface="+mn-ea"/>
              <a:cs typeface="+mn-cs"/>
            </a:rPr>
            <a:t>  </a:t>
          </a:r>
          <a:r>
            <a:rPr lang="en-US" sz="1200" kern="1200">
              <a:solidFill>
                <a:sysClr val="windowText" lastClr="000000">
                  <a:hueOff val="0"/>
                  <a:satOff val="0"/>
                  <a:lumOff val="0"/>
                  <a:alphaOff val="0"/>
                </a:sysClr>
              </a:solidFill>
              <a:latin typeface="Calibri" panose="020F0502020204030204"/>
              <a:ea typeface="+mn-ea"/>
              <a:cs typeface="+mn-cs"/>
            </a:rPr>
            <a:t>Participate in Area Maritime Security Committee and Port Readiness Committee meetings held by USCG</a:t>
          </a:r>
          <a:endParaRPr lang="en-US" sz="1200" kern="1200" dirty="0">
            <a:solidFill>
              <a:sysClr val="windowText" lastClr="000000">
                <a:hueOff val="0"/>
                <a:satOff val="0"/>
                <a:lumOff val="0"/>
                <a:alphaOff val="0"/>
              </a:sysClr>
            </a:solidFill>
            <a:latin typeface="Calibri" panose="020F0502020204030204"/>
            <a:ea typeface="+mn-ea"/>
            <a:cs typeface="+mn-cs"/>
          </a:endParaRPr>
        </a:p>
      </dsp:txBody>
      <dsp:txXfrm>
        <a:off x="0" y="2249240"/>
        <a:ext cx="4792718" cy="380880"/>
      </dsp:txXfrm>
    </dsp:sp>
    <dsp:sp modelId="{E168CC0A-E5B5-4D66-A790-F089D14DF323}">
      <dsp:nvSpPr>
        <dsp:cNvPr id="0" name=""/>
        <dsp:cNvSpPr/>
      </dsp:nvSpPr>
      <dsp:spPr>
        <a:xfrm>
          <a:off x="0" y="2630120"/>
          <a:ext cx="4792718" cy="430560"/>
        </a:xfrm>
        <a:prstGeom prst="roundRect">
          <a:avLst/>
        </a:prstGeom>
        <a:solidFill>
          <a:srgbClr val="ED7D31">
            <a:hueOff val="-873218"/>
            <a:satOff val="-50357"/>
            <a:lumOff val="517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 lastClr="FFFFFF"/>
              </a:solidFill>
              <a:latin typeface="Calibri" panose="020F0502020204030204"/>
              <a:ea typeface="+mn-ea"/>
              <a:cs typeface="+mn-cs"/>
            </a:rPr>
            <a:t>Emergency Preparedness</a:t>
          </a:r>
          <a:endParaRPr lang="en-US" sz="1600" kern="1200" dirty="0">
            <a:solidFill>
              <a:sysClr val="window" lastClr="FFFFFF"/>
            </a:solidFill>
            <a:latin typeface="Calibri" panose="020F0502020204030204"/>
            <a:ea typeface="+mn-ea"/>
            <a:cs typeface="+mn-cs"/>
          </a:endParaRPr>
        </a:p>
      </dsp:txBody>
      <dsp:txXfrm>
        <a:off x="21018" y="2651138"/>
        <a:ext cx="4750682" cy="388524"/>
      </dsp:txXfrm>
    </dsp:sp>
    <dsp:sp modelId="{F3CAA42B-EE44-47AA-BDA3-6292615A4C75}">
      <dsp:nvSpPr>
        <dsp:cNvPr id="0" name=""/>
        <dsp:cNvSpPr/>
      </dsp:nvSpPr>
      <dsp:spPr>
        <a:xfrm>
          <a:off x="0" y="3060680"/>
          <a:ext cx="479271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69" tIns="13970" rIns="78232" bIns="13970" numCol="1" spcCol="1270" anchor="t" anchorCtr="0">
          <a:noAutofit/>
        </a:bodyPr>
        <a:lstStyle/>
        <a:p>
          <a:pPr marL="57150" lvl="1" indent="-57150" algn="l" defTabSz="488950">
            <a:lnSpc>
              <a:spcPct val="90000"/>
            </a:lnSpc>
            <a:spcBef>
              <a:spcPct val="0"/>
            </a:spcBef>
            <a:spcAft>
              <a:spcPct val="20000"/>
            </a:spcAft>
            <a:buNone/>
          </a:pPr>
          <a:r>
            <a:rPr lang="en-US" sz="1100" kern="1200">
              <a:solidFill>
                <a:sysClr val="windowText" lastClr="000000">
                  <a:hueOff val="0"/>
                  <a:satOff val="0"/>
                  <a:lumOff val="0"/>
                  <a:alphaOff val="0"/>
                </a:sysClr>
              </a:solidFill>
              <a:latin typeface="Calibri" panose="020F0502020204030204"/>
              <a:ea typeface="+mn-ea"/>
              <a:cs typeface="+mn-cs"/>
            </a:rPr>
            <a:t>  </a:t>
          </a:r>
          <a:r>
            <a:rPr lang="en-US" sz="1200" kern="1200">
              <a:solidFill>
                <a:sysClr val="windowText" lastClr="000000">
                  <a:hueOff val="0"/>
                  <a:satOff val="0"/>
                  <a:lumOff val="0"/>
                  <a:alphaOff val="0"/>
                </a:sysClr>
              </a:solidFill>
              <a:latin typeface="Calibri" panose="020F0502020204030204"/>
              <a:ea typeface="+mn-ea"/>
              <a:cs typeface="+mn-cs"/>
            </a:rPr>
            <a:t>Engage on federal maritime emergency preparedness issues in the region.</a:t>
          </a:r>
          <a:endParaRPr lang="en-US" sz="1200" kern="1200" dirty="0">
            <a:solidFill>
              <a:sysClr val="windowText" lastClr="000000">
                <a:hueOff val="0"/>
                <a:satOff val="0"/>
                <a:lumOff val="0"/>
                <a:alphaOff val="0"/>
              </a:sysClr>
            </a:solidFill>
            <a:latin typeface="Calibri" panose="020F0502020204030204"/>
            <a:ea typeface="+mn-ea"/>
            <a:cs typeface="+mn-cs"/>
          </a:endParaRPr>
        </a:p>
      </dsp:txBody>
      <dsp:txXfrm>
        <a:off x="0" y="3060680"/>
        <a:ext cx="4792718" cy="380880"/>
      </dsp:txXfrm>
    </dsp:sp>
    <dsp:sp modelId="{F3472E0F-0E38-49A1-B94D-C857565E231C}">
      <dsp:nvSpPr>
        <dsp:cNvPr id="0" name=""/>
        <dsp:cNvSpPr/>
      </dsp:nvSpPr>
      <dsp:spPr>
        <a:xfrm>
          <a:off x="0" y="3441560"/>
          <a:ext cx="4792718" cy="430560"/>
        </a:xfrm>
        <a:prstGeom prst="roundRect">
          <a:avLst/>
        </a:prstGeom>
        <a:solidFill>
          <a:srgbClr val="ED7D31">
            <a:hueOff val="-1164290"/>
            <a:satOff val="-67142"/>
            <a:lumOff val="690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 lastClr="FFFFFF"/>
              </a:solidFill>
              <a:latin typeface="Calibri" panose="020F0502020204030204"/>
              <a:ea typeface="+mn-ea"/>
              <a:cs typeface="+mn-cs"/>
            </a:rPr>
            <a:t>Strategic Seaports</a:t>
          </a:r>
          <a:endParaRPr lang="en-US" sz="1600" kern="1200" dirty="0">
            <a:solidFill>
              <a:sysClr val="window" lastClr="FFFFFF"/>
            </a:solidFill>
            <a:latin typeface="Calibri" panose="020F0502020204030204"/>
            <a:ea typeface="+mn-ea"/>
            <a:cs typeface="+mn-cs"/>
          </a:endParaRPr>
        </a:p>
      </dsp:txBody>
      <dsp:txXfrm>
        <a:off x="21018" y="3462578"/>
        <a:ext cx="4750682" cy="388524"/>
      </dsp:txXfrm>
    </dsp:sp>
    <dsp:sp modelId="{7FA89A2F-042B-449D-8C20-BBC5E1BBB358}">
      <dsp:nvSpPr>
        <dsp:cNvPr id="0" name=""/>
        <dsp:cNvSpPr/>
      </dsp:nvSpPr>
      <dsp:spPr>
        <a:xfrm>
          <a:off x="0" y="3872120"/>
          <a:ext cx="479271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69" tIns="16510" rIns="92456" bIns="16510" numCol="1" spcCol="1270" anchor="t" anchorCtr="0">
          <a:noAutofit/>
        </a:bodyPr>
        <a:lstStyle/>
        <a:p>
          <a:pPr marL="114300" lvl="1" indent="-114300" algn="l" defTabSz="577850">
            <a:lnSpc>
              <a:spcPct val="90000"/>
            </a:lnSpc>
            <a:spcBef>
              <a:spcPct val="0"/>
            </a:spcBef>
            <a:spcAft>
              <a:spcPct val="20000"/>
            </a:spcAft>
            <a:buNone/>
          </a:pPr>
          <a:r>
            <a:rPr lang="en-US" sz="1300" kern="1200">
              <a:solidFill>
                <a:sysClr val="windowText" lastClr="000000">
                  <a:hueOff val="0"/>
                  <a:satOff val="0"/>
                  <a:lumOff val="0"/>
                  <a:alphaOff val="0"/>
                </a:sysClr>
              </a:solidFill>
              <a:latin typeface="Calibri" panose="020F0502020204030204"/>
              <a:ea typeface="+mn-ea"/>
              <a:cs typeface="+mn-cs"/>
            </a:rPr>
            <a:t>  </a:t>
          </a:r>
          <a:r>
            <a:rPr lang="en-US" sz="1200" kern="1200">
              <a:solidFill>
                <a:sysClr val="windowText" lastClr="000000">
                  <a:hueOff val="0"/>
                  <a:satOff val="0"/>
                  <a:lumOff val="0"/>
                  <a:alphaOff val="0"/>
                </a:sysClr>
              </a:solidFill>
              <a:latin typeface="Calibri" panose="020F0502020204030204"/>
              <a:ea typeface="+mn-ea"/>
              <a:cs typeface="+mn-cs"/>
            </a:rPr>
            <a:t>Assess the readiness of our Strategic Commercial Seaports</a:t>
          </a:r>
          <a:endParaRPr lang="en-US" sz="1200" kern="1200" dirty="0">
            <a:solidFill>
              <a:sysClr val="windowText" lastClr="000000">
                <a:hueOff val="0"/>
                <a:satOff val="0"/>
                <a:lumOff val="0"/>
                <a:alphaOff val="0"/>
              </a:sysClr>
            </a:solidFill>
            <a:latin typeface="Calibri" panose="020F0502020204030204"/>
            <a:ea typeface="+mn-ea"/>
            <a:cs typeface="+mn-cs"/>
          </a:endParaRPr>
        </a:p>
      </dsp:txBody>
      <dsp:txXfrm>
        <a:off x="0" y="3872120"/>
        <a:ext cx="4792718" cy="380880"/>
      </dsp:txXfrm>
    </dsp:sp>
    <dsp:sp modelId="{F4223D59-897A-49AB-9089-BFC7308F98BC}">
      <dsp:nvSpPr>
        <dsp:cNvPr id="0" name=""/>
        <dsp:cNvSpPr/>
      </dsp:nvSpPr>
      <dsp:spPr>
        <a:xfrm>
          <a:off x="0" y="4253000"/>
          <a:ext cx="4792718" cy="430560"/>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 lastClr="FFFFFF"/>
              </a:solidFill>
              <a:latin typeface="Calibri" panose="020F0502020204030204"/>
              <a:ea typeface="+mn-ea"/>
              <a:cs typeface="+mn-cs"/>
            </a:rPr>
            <a:t>Supply Chain Resiliency</a:t>
          </a:r>
          <a:endParaRPr lang="en-US" sz="1600" kern="1200" dirty="0">
            <a:solidFill>
              <a:sysClr val="window" lastClr="FFFFFF"/>
            </a:solidFill>
            <a:latin typeface="Calibri" panose="020F0502020204030204"/>
            <a:ea typeface="+mn-ea"/>
            <a:cs typeface="+mn-cs"/>
          </a:endParaRPr>
        </a:p>
      </dsp:txBody>
      <dsp:txXfrm>
        <a:off x="21018" y="4274018"/>
        <a:ext cx="4750682" cy="388524"/>
      </dsp:txXfrm>
    </dsp:sp>
    <dsp:sp modelId="{D2C99D5E-2436-46ED-B0CB-995D3CE92F39}">
      <dsp:nvSpPr>
        <dsp:cNvPr id="0" name=""/>
        <dsp:cNvSpPr/>
      </dsp:nvSpPr>
      <dsp:spPr>
        <a:xfrm>
          <a:off x="0" y="4683560"/>
          <a:ext cx="479271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69" tIns="19050" rIns="106680" bIns="19050" numCol="1" spcCol="1270" anchor="t" anchorCtr="0">
          <a:noAutofit/>
        </a:bodyPr>
        <a:lstStyle/>
        <a:p>
          <a:pPr marL="114300" lvl="1" indent="-114300" algn="l" defTabSz="666750">
            <a:lnSpc>
              <a:spcPct val="90000"/>
            </a:lnSpc>
            <a:spcBef>
              <a:spcPct val="0"/>
            </a:spcBef>
            <a:spcAft>
              <a:spcPct val="20000"/>
            </a:spcAft>
            <a:buNone/>
          </a:pPr>
          <a:r>
            <a:rPr lang="en-US" sz="1500" kern="1200" dirty="0">
              <a:solidFill>
                <a:sysClr val="windowText" lastClr="000000">
                  <a:hueOff val="0"/>
                  <a:satOff val="0"/>
                  <a:lumOff val="0"/>
                  <a:alphaOff val="0"/>
                </a:sysClr>
              </a:solidFill>
              <a:latin typeface="Calibri" panose="020F0502020204030204"/>
              <a:ea typeface="+mn-ea"/>
              <a:cs typeface="+mn-cs"/>
            </a:rPr>
            <a:t>   </a:t>
          </a:r>
          <a:r>
            <a:rPr lang="en-US" sz="1200" kern="1200" dirty="0">
              <a:solidFill>
                <a:sysClr val="windowText" lastClr="000000">
                  <a:hueOff val="0"/>
                  <a:satOff val="0"/>
                  <a:lumOff val="0"/>
                  <a:alphaOff val="0"/>
                </a:sysClr>
              </a:solidFill>
              <a:latin typeface="Calibri" panose="020F0502020204030204"/>
              <a:ea typeface="+mn-ea"/>
              <a:cs typeface="+mn-cs"/>
            </a:rPr>
            <a:t>Report supply chain impacts and port closures in times of emergency</a:t>
          </a:r>
        </a:p>
      </dsp:txBody>
      <dsp:txXfrm>
        <a:off x="0" y="4683560"/>
        <a:ext cx="4792718" cy="3808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1914DDF-A3F7-4206-B768-060035EB0032}"/>
              </a:ext>
            </a:extLst>
          </p:cNvPr>
          <p:cNvSpPr>
            <a:spLocks noGrp="1" noChangeArrowheads="1"/>
          </p:cNvSpPr>
          <p:nvPr>
            <p:ph type="hdr" sz="quarter"/>
          </p:nvPr>
        </p:nvSpPr>
        <p:spPr bwMode="auto">
          <a:xfrm>
            <a:off x="0"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22531" name="Rectangle 3">
            <a:extLst>
              <a:ext uri="{FF2B5EF4-FFF2-40B4-BE49-F238E27FC236}">
                <a16:creationId xmlns:a16="http://schemas.microsoft.com/office/drawing/2014/main" id="{5FD4204E-E2F2-42C0-ABF1-12A9DBDF84ED}"/>
              </a:ext>
            </a:extLst>
          </p:cNvPr>
          <p:cNvSpPr>
            <a:spLocks noGrp="1" noChangeArrowheads="1"/>
          </p:cNvSpPr>
          <p:nvPr>
            <p:ph type="dt" sz="quarter" idx="1"/>
          </p:nvPr>
        </p:nvSpPr>
        <p:spPr bwMode="auto">
          <a:xfrm>
            <a:off x="4142962"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2532" name="Rectangle 4">
            <a:extLst>
              <a:ext uri="{FF2B5EF4-FFF2-40B4-BE49-F238E27FC236}">
                <a16:creationId xmlns:a16="http://schemas.microsoft.com/office/drawing/2014/main" id="{667C0BD7-829C-4079-96DF-7392F0F5567B}"/>
              </a:ext>
            </a:extLst>
          </p:cNvPr>
          <p:cNvSpPr>
            <a:spLocks noGrp="1" noChangeArrowheads="1"/>
          </p:cNvSpPr>
          <p:nvPr>
            <p:ph type="ftr" sz="quarter" idx="2"/>
          </p:nvPr>
        </p:nvSpPr>
        <p:spPr bwMode="auto">
          <a:xfrm>
            <a:off x="0" y="9119173"/>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22533" name="Rectangle 5">
            <a:extLst>
              <a:ext uri="{FF2B5EF4-FFF2-40B4-BE49-F238E27FC236}">
                <a16:creationId xmlns:a16="http://schemas.microsoft.com/office/drawing/2014/main" id="{55F987B6-AD27-462D-A2CD-5B1F2D06C42F}"/>
              </a:ext>
            </a:extLst>
          </p:cNvPr>
          <p:cNvSpPr>
            <a:spLocks noGrp="1" noChangeArrowheads="1"/>
          </p:cNvSpPr>
          <p:nvPr>
            <p:ph type="sldNum" sz="quarter" idx="3"/>
          </p:nvPr>
        </p:nvSpPr>
        <p:spPr bwMode="auto">
          <a:xfrm>
            <a:off x="4142962" y="9119173"/>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b" anchorCtr="0" compatLnSpc="1">
            <a:prstTxWarp prst="textNoShape">
              <a:avLst/>
            </a:prstTxWarp>
          </a:bodyPr>
          <a:lstStyle>
            <a:lvl1pPr algn="r" eaLnBrk="1" hangingPunct="1">
              <a:defRPr sz="1200"/>
            </a:lvl1pPr>
          </a:lstStyle>
          <a:p>
            <a:pPr>
              <a:defRPr/>
            </a:pPr>
            <a:fld id="{B1025D37-C45D-48A9-BEE3-DCEA63566AC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5814F59-0F5A-4FA6-876B-032779938B78}"/>
              </a:ext>
            </a:extLst>
          </p:cNvPr>
          <p:cNvSpPr>
            <a:spLocks noGrp="1" noChangeArrowheads="1"/>
          </p:cNvSpPr>
          <p:nvPr>
            <p:ph type="hdr" sz="quarter"/>
          </p:nvPr>
        </p:nvSpPr>
        <p:spPr bwMode="auto">
          <a:xfrm>
            <a:off x="0"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8435" name="Rectangle 3">
            <a:extLst>
              <a:ext uri="{FF2B5EF4-FFF2-40B4-BE49-F238E27FC236}">
                <a16:creationId xmlns:a16="http://schemas.microsoft.com/office/drawing/2014/main" id="{7B41C0EC-4F78-4151-A30A-4CB5DC2E0502}"/>
              </a:ext>
            </a:extLst>
          </p:cNvPr>
          <p:cNvSpPr>
            <a:spLocks noGrp="1" noChangeArrowheads="1"/>
          </p:cNvSpPr>
          <p:nvPr>
            <p:ph type="dt" idx="1"/>
          </p:nvPr>
        </p:nvSpPr>
        <p:spPr bwMode="auto">
          <a:xfrm>
            <a:off x="4142962"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5124" name="Rectangle 4">
            <a:extLst>
              <a:ext uri="{FF2B5EF4-FFF2-40B4-BE49-F238E27FC236}">
                <a16:creationId xmlns:a16="http://schemas.microsoft.com/office/drawing/2014/main" id="{A1F85F77-6F33-4F9D-948B-4BB70ECF71C4}"/>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a:extLst>
              <a:ext uri="{FF2B5EF4-FFF2-40B4-BE49-F238E27FC236}">
                <a16:creationId xmlns:a16="http://schemas.microsoft.com/office/drawing/2014/main" id="{2B931D60-7BBB-4D7B-9575-B1DE89475723}"/>
              </a:ext>
            </a:extLst>
          </p:cNvPr>
          <p:cNvSpPr>
            <a:spLocks noGrp="1" noChangeArrowheads="1"/>
          </p:cNvSpPr>
          <p:nvPr>
            <p:ph type="body" sz="quarter" idx="3"/>
          </p:nvPr>
        </p:nvSpPr>
        <p:spPr bwMode="auto">
          <a:xfrm>
            <a:off x="730527" y="4561226"/>
            <a:ext cx="5854148" cy="431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a:extLst>
              <a:ext uri="{FF2B5EF4-FFF2-40B4-BE49-F238E27FC236}">
                <a16:creationId xmlns:a16="http://schemas.microsoft.com/office/drawing/2014/main" id="{4D0F7BA0-90C6-4129-89FA-70D06F7C2649}"/>
              </a:ext>
            </a:extLst>
          </p:cNvPr>
          <p:cNvSpPr>
            <a:spLocks noGrp="1" noChangeArrowheads="1"/>
          </p:cNvSpPr>
          <p:nvPr>
            <p:ph type="ftr" sz="quarter" idx="4"/>
          </p:nvPr>
        </p:nvSpPr>
        <p:spPr bwMode="auto">
          <a:xfrm>
            <a:off x="0" y="9119173"/>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8439" name="Rectangle 7">
            <a:extLst>
              <a:ext uri="{FF2B5EF4-FFF2-40B4-BE49-F238E27FC236}">
                <a16:creationId xmlns:a16="http://schemas.microsoft.com/office/drawing/2014/main" id="{D899A505-22BD-4A2A-8927-1DF422B3510E}"/>
              </a:ext>
            </a:extLst>
          </p:cNvPr>
          <p:cNvSpPr>
            <a:spLocks noGrp="1" noChangeArrowheads="1"/>
          </p:cNvSpPr>
          <p:nvPr>
            <p:ph type="sldNum" sz="quarter" idx="5"/>
          </p:nvPr>
        </p:nvSpPr>
        <p:spPr bwMode="auto">
          <a:xfrm>
            <a:off x="4142962" y="9119173"/>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64" tIns="46782" rIns="93564" bIns="46782" numCol="1" anchor="b" anchorCtr="0" compatLnSpc="1">
            <a:prstTxWarp prst="textNoShape">
              <a:avLst/>
            </a:prstTxWarp>
          </a:bodyPr>
          <a:lstStyle>
            <a:lvl1pPr algn="r" eaLnBrk="1" hangingPunct="1">
              <a:defRPr sz="1200"/>
            </a:lvl1pPr>
          </a:lstStyle>
          <a:p>
            <a:pPr>
              <a:defRPr/>
            </a:pPr>
            <a:fld id="{5EB47789-4964-4D48-8C0E-2C03F29FE45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D3778BF-D512-4616-9DBC-9539F0AF28E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4AC48436-EFA5-4E47-A657-6CCDBAB9B60C}"/>
              </a:ext>
            </a:extLst>
          </p:cNvPr>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
        <p:nvSpPr>
          <p:cNvPr id="8196" name="Slide Number Placeholder 3">
            <a:extLst>
              <a:ext uri="{FF2B5EF4-FFF2-40B4-BE49-F238E27FC236}">
                <a16:creationId xmlns:a16="http://schemas.microsoft.com/office/drawing/2014/main" id="{57DDFE69-2011-4484-80ED-DA95030938B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7488" indent="-289822">
              <a:spcBef>
                <a:spcPct val="30000"/>
              </a:spcBef>
              <a:defRPr sz="1200">
                <a:solidFill>
                  <a:schemeClr val="tx1"/>
                </a:solidFill>
                <a:latin typeface="Arial" panose="020B0604020202020204" pitchFamily="34" charset="0"/>
              </a:defRPr>
            </a:lvl2pPr>
            <a:lvl3pPr marL="1169167" indent="-233833">
              <a:spcBef>
                <a:spcPct val="30000"/>
              </a:spcBef>
              <a:defRPr sz="1200">
                <a:solidFill>
                  <a:schemeClr val="tx1"/>
                </a:solidFill>
                <a:latin typeface="Arial" panose="020B0604020202020204" pitchFamily="34" charset="0"/>
              </a:defRPr>
            </a:lvl3pPr>
            <a:lvl4pPr marL="1636833" indent="-233833">
              <a:spcBef>
                <a:spcPct val="30000"/>
              </a:spcBef>
              <a:defRPr sz="1200">
                <a:solidFill>
                  <a:schemeClr val="tx1"/>
                </a:solidFill>
                <a:latin typeface="Arial" panose="020B0604020202020204" pitchFamily="34" charset="0"/>
              </a:defRPr>
            </a:lvl4pPr>
            <a:lvl5pPr marL="2104500" indent="-233833">
              <a:spcBef>
                <a:spcPct val="30000"/>
              </a:spcBef>
              <a:defRPr sz="1200">
                <a:solidFill>
                  <a:schemeClr val="tx1"/>
                </a:solidFill>
                <a:latin typeface="Arial" panose="020B0604020202020204" pitchFamily="34" charset="0"/>
              </a:defRPr>
            </a:lvl5pPr>
            <a:lvl6pPr marL="2578754" indent="-233833" eaLnBrk="0" fontAlgn="base" hangingPunct="0">
              <a:spcBef>
                <a:spcPct val="30000"/>
              </a:spcBef>
              <a:spcAft>
                <a:spcPct val="0"/>
              </a:spcAft>
              <a:defRPr sz="1200">
                <a:solidFill>
                  <a:schemeClr val="tx1"/>
                </a:solidFill>
                <a:latin typeface="Arial" panose="020B0604020202020204" pitchFamily="34" charset="0"/>
              </a:defRPr>
            </a:lvl6pPr>
            <a:lvl7pPr marL="3053007" indent="-233833" eaLnBrk="0" fontAlgn="base" hangingPunct="0">
              <a:spcBef>
                <a:spcPct val="30000"/>
              </a:spcBef>
              <a:spcAft>
                <a:spcPct val="0"/>
              </a:spcAft>
              <a:defRPr sz="1200">
                <a:solidFill>
                  <a:schemeClr val="tx1"/>
                </a:solidFill>
                <a:latin typeface="Arial" panose="020B0604020202020204" pitchFamily="34" charset="0"/>
              </a:defRPr>
            </a:lvl7pPr>
            <a:lvl8pPr marL="3527261" indent="-233833" eaLnBrk="0" fontAlgn="base" hangingPunct="0">
              <a:spcBef>
                <a:spcPct val="30000"/>
              </a:spcBef>
              <a:spcAft>
                <a:spcPct val="0"/>
              </a:spcAft>
              <a:defRPr sz="1200">
                <a:solidFill>
                  <a:schemeClr val="tx1"/>
                </a:solidFill>
                <a:latin typeface="Arial" panose="020B0604020202020204" pitchFamily="34" charset="0"/>
              </a:defRPr>
            </a:lvl8pPr>
            <a:lvl9pPr marL="4001514" indent="-2338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9994D4-DD71-466C-A823-4EC74E69A4F0}" type="slidenum">
              <a:rPr lang="en-US" altLang="en-US" smtClean="0"/>
              <a:pPr>
                <a:spcBef>
                  <a:spcPct val="0"/>
                </a:spcBef>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dirty="0"/>
          </a:p>
        </p:txBody>
      </p:sp>
      <p:sp>
        <p:nvSpPr>
          <p:cNvPr id="266" name="Shape 266"/>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Corbel" panose="020B0503020204020204" pitchFamily="34" charset="0"/>
              </a:rPr>
              <a:t>Port Infrastructure Development Program grants to improve facilities within, or outside of and directly related to operations of ports.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This is an annual appropriation so even if you aren’t’ ready to submit this year, there will be another $450 million available each year for the next 5 years.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If and when Congress approves an appropriation bill we may see another $230 million allocated to the program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$112.5 million is available for Small Projects at Small Ports – this is for projects under $11.25 million at ports that handle less than 8 million short tons during the previous 3 years.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Webinars are anticipated this month and links will be provided when they are available.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 applications are due on May 16. </a:t>
            </a:r>
          </a:p>
        </p:txBody>
      </p:sp>
    </p:spTree>
    <p:extLst>
      <p:ext uri="{BB962C8B-B14F-4D97-AF65-F5344CB8AC3E}">
        <p14:creationId xmlns:p14="http://schemas.microsoft.com/office/powerpoint/2010/main" val="995661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25460-2C47-4BC1-B25E-853FFF512784}" type="slidenum">
              <a:rPr lang="en-US" smtClean="0"/>
              <a:t>35</a:t>
            </a:fld>
            <a:endParaRPr lang="en-US"/>
          </a:p>
        </p:txBody>
      </p:sp>
    </p:spTree>
    <p:extLst>
      <p:ext uri="{BB962C8B-B14F-4D97-AF65-F5344CB8AC3E}">
        <p14:creationId xmlns:p14="http://schemas.microsoft.com/office/powerpoint/2010/main" val="269777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B697BF-F6C5-42F3-96C2-29BEC4797614}"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087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B697BF-F6C5-42F3-96C2-29BEC4797614}"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59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understand that was a very high level overview – but the Gateways are here to assist stakeholders in navigating the many grant programs available through the USDOT and our sister agencies.</a:t>
            </a:r>
          </a:p>
          <a:p>
            <a:endParaRPr lang="en-US" dirty="0"/>
          </a:p>
          <a:p>
            <a:r>
              <a:rPr lang="en-US" dirty="0"/>
              <a:t>We are going through a process to increase our outreach to MPOs and RTPOs and trying to encourage port involvement in the transportation planning processes.</a:t>
            </a:r>
          </a:p>
          <a:p>
            <a:endParaRPr lang="en-US" dirty="0"/>
          </a:p>
          <a:p>
            <a:r>
              <a:rPr lang="en-US" dirty="0"/>
              <a:t>Here is my contact information and contact information for Chad Dorsey my colleague out of Paducah.</a:t>
            </a:r>
          </a:p>
          <a:p>
            <a:endParaRPr lang="en-US" dirty="0"/>
          </a:p>
          <a:p>
            <a:r>
              <a:rPr lang="en-US" dirty="0"/>
              <a:t>Thank you again for allowing me to come and speak to you.</a:t>
            </a:r>
          </a:p>
          <a:p>
            <a:endParaRPr lang="en-US" dirty="0"/>
          </a:p>
        </p:txBody>
      </p:sp>
      <p:sp>
        <p:nvSpPr>
          <p:cNvPr id="4" name="Slide Number Placeholder 3"/>
          <p:cNvSpPr>
            <a:spLocks noGrp="1"/>
          </p:cNvSpPr>
          <p:nvPr>
            <p:ph type="sldNum" sz="quarter" idx="5"/>
          </p:nvPr>
        </p:nvSpPr>
        <p:spPr/>
        <p:txBody>
          <a:bodyPr/>
          <a:lstStyle/>
          <a:p>
            <a:fld id="{7785EB27-0859-430F-931E-71E8218C0060}" type="slidenum">
              <a:rPr lang="en-US" smtClean="0"/>
              <a:t>40</a:t>
            </a:fld>
            <a:endParaRPr lang="en-US" dirty="0"/>
          </a:p>
        </p:txBody>
      </p:sp>
    </p:spTree>
    <p:extLst>
      <p:ext uri="{BB962C8B-B14F-4D97-AF65-F5344CB8AC3E}">
        <p14:creationId xmlns:p14="http://schemas.microsoft.com/office/powerpoint/2010/main" val="178788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A68E2-4137-4046-B433-FAF3992BC307}" type="slidenum">
              <a:rPr lang="en-US" smtClean="0"/>
              <a:t>2</a:t>
            </a:fld>
            <a:endParaRPr lang="en-US" dirty="0"/>
          </a:p>
        </p:txBody>
      </p:sp>
    </p:spTree>
    <p:extLst>
      <p:ext uri="{BB962C8B-B14F-4D97-AF65-F5344CB8AC3E}">
        <p14:creationId xmlns:p14="http://schemas.microsoft.com/office/powerpoint/2010/main" val="46544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5F16AE6-6A2A-439A-AA4F-7E9B65D603CD}"/>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9C4DBB93-C445-4E9B-95EC-F46C3C2B7C24}"/>
              </a:ext>
            </a:extLst>
          </p:cNvPr>
          <p:cNvSpPr>
            <a:spLocks noGrp="1" noChangeArrowheads="1"/>
          </p:cNvSpPr>
          <p:nvPr>
            <p:ph type="body" idx="1"/>
          </p:nvPr>
        </p:nvSpPr>
        <p:spPr>
          <a:noFill/>
        </p:spPr>
        <p:txBody>
          <a:bodyPr/>
          <a:lstStyle/>
          <a:p>
            <a:r>
              <a:rPr lang="en-US" altLang="en-US" dirty="0">
                <a:latin typeface="Arial" panose="020B0604020202020204" pitchFamily="34" charset="0"/>
              </a:rPr>
              <a:t>Make sure these are added to the color coded of the images I did on the other page</a:t>
            </a:r>
          </a:p>
        </p:txBody>
      </p:sp>
      <p:sp>
        <p:nvSpPr>
          <p:cNvPr id="12292" name="Slide Number Placeholder 3">
            <a:extLst>
              <a:ext uri="{FF2B5EF4-FFF2-40B4-BE49-F238E27FC236}">
                <a16:creationId xmlns:a16="http://schemas.microsoft.com/office/drawing/2014/main" id="{170011F8-0A4E-4B7C-82A9-58ECCCB8CA1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7488" indent="-289822">
              <a:spcBef>
                <a:spcPct val="30000"/>
              </a:spcBef>
              <a:defRPr sz="1200">
                <a:solidFill>
                  <a:schemeClr val="tx1"/>
                </a:solidFill>
                <a:latin typeface="Arial" panose="020B0604020202020204" pitchFamily="34" charset="0"/>
              </a:defRPr>
            </a:lvl2pPr>
            <a:lvl3pPr marL="1169167" indent="-233833">
              <a:spcBef>
                <a:spcPct val="30000"/>
              </a:spcBef>
              <a:defRPr sz="1200">
                <a:solidFill>
                  <a:schemeClr val="tx1"/>
                </a:solidFill>
                <a:latin typeface="Arial" panose="020B0604020202020204" pitchFamily="34" charset="0"/>
              </a:defRPr>
            </a:lvl3pPr>
            <a:lvl4pPr marL="1636833" indent="-233833">
              <a:spcBef>
                <a:spcPct val="30000"/>
              </a:spcBef>
              <a:defRPr sz="1200">
                <a:solidFill>
                  <a:schemeClr val="tx1"/>
                </a:solidFill>
                <a:latin typeface="Arial" panose="020B0604020202020204" pitchFamily="34" charset="0"/>
              </a:defRPr>
            </a:lvl4pPr>
            <a:lvl5pPr marL="2104500" indent="-233833">
              <a:spcBef>
                <a:spcPct val="30000"/>
              </a:spcBef>
              <a:defRPr sz="1200">
                <a:solidFill>
                  <a:schemeClr val="tx1"/>
                </a:solidFill>
                <a:latin typeface="Arial" panose="020B0604020202020204" pitchFamily="34" charset="0"/>
              </a:defRPr>
            </a:lvl5pPr>
            <a:lvl6pPr marL="2578754" indent="-233833" eaLnBrk="0" fontAlgn="base" hangingPunct="0">
              <a:spcBef>
                <a:spcPct val="30000"/>
              </a:spcBef>
              <a:spcAft>
                <a:spcPct val="0"/>
              </a:spcAft>
              <a:defRPr sz="1200">
                <a:solidFill>
                  <a:schemeClr val="tx1"/>
                </a:solidFill>
                <a:latin typeface="Arial" panose="020B0604020202020204" pitchFamily="34" charset="0"/>
              </a:defRPr>
            </a:lvl6pPr>
            <a:lvl7pPr marL="3053007" indent="-233833" eaLnBrk="0" fontAlgn="base" hangingPunct="0">
              <a:spcBef>
                <a:spcPct val="30000"/>
              </a:spcBef>
              <a:spcAft>
                <a:spcPct val="0"/>
              </a:spcAft>
              <a:defRPr sz="1200">
                <a:solidFill>
                  <a:schemeClr val="tx1"/>
                </a:solidFill>
                <a:latin typeface="Arial" panose="020B0604020202020204" pitchFamily="34" charset="0"/>
              </a:defRPr>
            </a:lvl7pPr>
            <a:lvl8pPr marL="3527261" indent="-233833" eaLnBrk="0" fontAlgn="base" hangingPunct="0">
              <a:spcBef>
                <a:spcPct val="30000"/>
              </a:spcBef>
              <a:spcAft>
                <a:spcPct val="0"/>
              </a:spcAft>
              <a:defRPr sz="1200">
                <a:solidFill>
                  <a:schemeClr val="tx1"/>
                </a:solidFill>
                <a:latin typeface="Arial" panose="020B0604020202020204" pitchFamily="34" charset="0"/>
              </a:defRPr>
            </a:lvl8pPr>
            <a:lvl9pPr marL="4001514" indent="-233833" eaLnBrk="0" fontAlgn="base" hangingPunct="0">
              <a:spcBef>
                <a:spcPct val="30000"/>
              </a:spcBef>
              <a:spcAft>
                <a:spcPct val="0"/>
              </a:spcAft>
              <a:defRPr sz="1200">
                <a:solidFill>
                  <a:schemeClr val="tx1"/>
                </a:solidFill>
                <a:latin typeface="Arial" panose="020B0604020202020204" pitchFamily="34" charset="0"/>
              </a:defRPr>
            </a:lvl9pPr>
          </a:lstStyle>
          <a:p>
            <a:pPr defTabSz="948507">
              <a:spcBef>
                <a:spcPct val="0"/>
              </a:spcBef>
              <a:defRPr/>
            </a:pPr>
            <a:fld id="{8523AC0F-5239-4339-BA68-99B2E6974DEC}" type="slidenum">
              <a:rPr lang="en-US" altLang="en-US">
                <a:solidFill>
                  <a:srgbClr val="000000"/>
                </a:solidFill>
              </a:rPr>
              <a:pPr defTabSz="948507">
                <a:spcBef>
                  <a:spcPct val="0"/>
                </a:spcBef>
                <a:defRPr/>
              </a:pPr>
              <a:t>3</a:t>
            </a:fld>
            <a:endParaRPr lang="en-US" altLang="en-US"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5EB27-0859-430F-931E-71E8218C0060}" type="slidenum">
              <a:rPr lang="en-US" smtClean="0"/>
              <a:t>4</a:t>
            </a:fld>
            <a:endParaRPr lang="en-US" dirty="0"/>
          </a:p>
        </p:txBody>
      </p:sp>
    </p:spTree>
    <p:extLst>
      <p:ext uri="{BB962C8B-B14F-4D97-AF65-F5344CB8AC3E}">
        <p14:creationId xmlns:p14="http://schemas.microsoft.com/office/powerpoint/2010/main" val="3062728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EB47789-4964-4D48-8C0E-2C03F29FE453}" type="slidenum">
              <a:rPr lang="en-US" altLang="en-US" smtClean="0"/>
              <a:pPr>
                <a:defRPr/>
              </a:pPr>
              <a:t>7</a:t>
            </a:fld>
            <a:endParaRPr lang="en-US" altLang="en-US" dirty="0"/>
          </a:p>
        </p:txBody>
      </p:sp>
    </p:spTree>
    <p:extLst>
      <p:ext uri="{BB962C8B-B14F-4D97-AF65-F5344CB8AC3E}">
        <p14:creationId xmlns:p14="http://schemas.microsoft.com/office/powerpoint/2010/main" val="136294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21DD9AC-CD4A-4B57-A002-895D45CEC0C9}" type="slidenum">
              <a:rPr lang="en-US" smtClean="0"/>
              <a:t>10</a:t>
            </a:fld>
            <a:endParaRPr lang="en-US" dirty="0"/>
          </a:p>
        </p:txBody>
      </p:sp>
    </p:spTree>
    <p:extLst>
      <p:ext uri="{BB962C8B-B14F-4D97-AF65-F5344CB8AC3E}">
        <p14:creationId xmlns:p14="http://schemas.microsoft.com/office/powerpoint/2010/main" val="52348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21DD9AC-CD4A-4B57-A002-895D45CEC0C9}" type="slidenum">
              <a:rPr lang="en-US" smtClean="0"/>
              <a:t>11</a:t>
            </a:fld>
            <a:endParaRPr lang="en-US" dirty="0"/>
          </a:p>
        </p:txBody>
      </p:sp>
    </p:spTree>
    <p:extLst>
      <p:ext uri="{BB962C8B-B14F-4D97-AF65-F5344CB8AC3E}">
        <p14:creationId xmlns:p14="http://schemas.microsoft.com/office/powerpoint/2010/main" val="145328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EB47789-4964-4D48-8C0E-2C03F29FE453}" type="slidenum">
              <a:rPr lang="en-US" altLang="en-US" smtClean="0"/>
              <a:pPr>
                <a:defRPr/>
              </a:pPr>
              <a:t>12</a:t>
            </a:fld>
            <a:endParaRPr lang="en-US" altLang="en-US" dirty="0"/>
          </a:p>
        </p:txBody>
      </p:sp>
    </p:spTree>
    <p:extLst>
      <p:ext uri="{BB962C8B-B14F-4D97-AF65-F5344CB8AC3E}">
        <p14:creationId xmlns:p14="http://schemas.microsoft.com/office/powerpoint/2010/main" val="420002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5EB27-0859-430F-931E-71E8218C0060}" type="slidenum">
              <a:rPr lang="en-US" smtClean="0"/>
              <a:t>17</a:t>
            </a:fld>
            <a:endParaRPr lang="en-US" dirty="0"/>
          </a:p>
        </p:txBody>
      </p:sp>
    </p:spTree>
    <p:extLst>
      <p:ext uri="{BB962C8B-B14F-4D97-AF65-F5344CB8AC3E}">
        <p14:creationId xmlns:p14="http://schemas.microsoft.com/office/powerpoint/2010/main" val="2948367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ARAD_brief_template_cover">
            <a:extLst>
              <a:ext uri="{FF2B5EF4-FFF2-40B4-BE49-F238E27FC236}">
                <a16:creationId xmlns:a16="http://schemas.microsoft.com/office/drawing/2014/main" id="{F62766F0-061D-495D-B779-503B0A60A2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9A3AC4EF-40C0-4E92-8BE1-C7226B6AB4B3}"/>
              </a:ext>
            </a:extLst>
          </p:cNvPr>
          <p:cNvSpPr>
            <a:spLocks noChangeArrowheads="1"/>
          </p:cNvSpPr>
          <p:nvPr/>
        </p:nvSpPr>
        <p:spPr bwMode="auto">
          <a:xfrm>
            <a:off x="341313" y="5357813"/>
            <a:ext cx="288607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a:p>
        </p:txBody>
      </p:sp>
      <p:sp>
        <p:nvSpPr>
          <p:cNvPr id="6" name="Rectangle 4">
            <a:extLst>
              <a:ext uri="{FF2B5EF4-FFF2-40B4-BE49-F238E27FC236}">
                <a16:creationId xmlns:a16="http://schemas.microsoft.com/office/drawing/2014/main" id="{695C7E37-3DDA-4F9A-808A-4240746D02FF}"/>
              </a:ext>
            </a:extLst>
          </p:cNvPr>
          <p:cNvSpPr>
            <a:spLocks noChangeArrowheads="1"/>
          </p:cNvSpPr>
          <p:nvPr/>
        </p:nvSpPr>
        <p:spPr bwMode="auto">
          <a:xfrm>
            <a:off x="238125" y="6005513"/>
            <a:ext cx="56388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8" rIns="91397" bIns="4569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defRPr/>
            </a:pPr>
            <a:r>
              <a:rPr lang="en-US" altLang="en-US" sz="800" dirty="0">
                <a:solidFill>
                  <a:schemeClr val="bg2"/>
                </a:solidFill>
              </a:rPr>
              <a:t>1200 New Jersey Ave., SE  |  Washington  |  DC 20590 </a:t>
            </a:r>
            <a:br>
              <a:rPr lang="en-US" altLang="en-US" sz="800" dirty="0">
                <a:solidFill>
                  <a:schemeClr val="bg2"/>
                </a:solidFill>
              </a:rPr>
            </a:br>
            <a:r>
              <a:rPr lang="en-US" altLang="en-US" sz="800" dirty="0">
                <a:solidFill>
                  <a:schemeClr val="bg2"/>
                </a:solidFill>
              </a:rPr>
              <a:t>w</a:t>
            </a:r>
            <a:r>
              <a:rPr lang="en-US" altLang="en-US" sz="800" b="1" dirty="0">
                <a:solidFill>
                  <a:schemeClr val="bg2"/>
                </a:solidFill>
              </a:rPr>
              <a:t> w w . d o t . g o v</a:t>
            </a:r>
          </a:p>
        </p:txBody>
      </p:sp>
      <p:sp>
        <p:nvSpPr>
          <p:cNvPr id="5122" name="Rectangle 2"/>
          <p:cNvSpPr>
            <a:spLocks noGrp="1" noChangeArrowheads="1"/>
          </p:cNvSpPr>
          <p:nvPr>
            <p:ph type="subTitle" sz="quarter" idx="1"/>
          </p:nvPr>
        </p:nvSpPr>
        <p:spPr>
          <a:xfrm>
            <a:off x="246063" y="5092700"/>
            <a:ext cx="7254875" cy="1006475"/>
          </a:xfrm>
        </p:spPr>
        <p:txBody>
          <a:bodyPr lIns="82058" tIns="41029" rIns="82058" bIns="41029"/>
          <a:lstStyle>
            <a:lvl1pPr marL="0" indent="0" defTabSz="914400">
              <a:spcBef>
                <a:spcPct val="0"/>
              </a:spcBef>
              <a:buFont typeface="Wingdings" pitchFamily="2" charset="2"/>
              <a:buNone/>
              <a:defRPr sz="1600" b="0">
                <a:solidFill>
                  <a:srgbClr val="DDDDDD"/>
                </a:solidFill>
              </a:defRPr>
            </a:lvl1pPr>
          </a:lstStyle>
          <a:p>
            <a:pPr lvl="0"/>
            <a:r>
              <a:rPr lang="en-US" noProof="0"/>
              <a:t>Click to edit Master subtitle style</a:t>
            </a:r>
          </a:p>
        </p:txBody>
      </p:sp>
      <p:sp>
        <p:nvSpPr>
          <p:cNvPr id="5125" name="Rectangle 5"/>
          <p:cNvSpPr>
            <a:spLocks noGrp="1" noChangeArrowheads="1"/>
          </p:cNvSpPr>
          <p:nvPr>
            <p:ph type="ctrTitle" sz="quarter"/>
          </p:nvPr>
        </p:nvSpPr>
        <p:spPr>
          <a:xfrm>
            <a:off x="217488" y="3425825"/>
            <a:ext cx="7251700" cy="1358900"/>
          </a:xfrm>
        </p:spPr>
        <p:txBody>
          <a:bodyPr lIns="82058" tIns="41029" rIns="82058" bIns="41029" anchor="b"/>
          <a:lstStyle>
            <a:lvl1pPr defTabSz="820738">
              <a:lnSpc>
                <a:spcPct val="90000"/>
              </a:lnSpc>
              <a:spcAft>
                <a:spcPct val="8000"/>
              </a:spcAft>
              <a:buClr>
                <a:srgbClr val="B2B2B2"/>
              </a:buClr>
              <a:buSzPct val="110000"/>
              <a:defRPr sz="2800"/>
            </a:lvl1pPr>
          </a:lstStyle>
          <a:p>
            <a:pPr lvl="0"/>
            <a:r>
              <a:rPr lang="en-US" noProof="0"/>
              <a:t>CLICK TO EDIT MASTER TITLE STYLE</a:t>
            </a:r>
          </a:p>
        </p:txBody>
      </p:sp>
    </p:spTree>
    <p:extLst>
      <p:ext uri="{BB962C8B-B14F-4D97-AF65-F5344CB8AC3E}">
        <p14:creationId xmlns:p14="http://schemas.microsoft.com/office/powerpoint/2010/main" val="104871180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EA64A5-FAAF-44FD-90A3-0F3F1A83A400}"/>
              </a:ext>
            </a:extLst>
          </p:cNvPr>
          <p:cNvSpPr>
            <a:spLocks noGrp="1" noChangeArrowheads="1"/>
          </p:cNvSpPr>
          <p:nvPr>
            <p:ph type="sldNum" sz="quarter" idx="10"/>
          </p:nvPr>
        </p:nvSpPr>
        <p:spPr>
          <a:ln/>
        </p:spPr>
        <p:txBody>
          <a:bodyPr/>
          <a:lstStyle>
            <a:lvl1pPr>
              <a:defRPr/>
            </a:lvl1pPr>
          </a:lstStyle>
          <a:p>
            <a:pPr>
              <a:defRPr/>
            </a:pPr>
            <a:fld id="{1DCF8B2E-EDB6-4B81-8ABD-D166672BF3D7}" type="slidenum">
              <a:rPr lang="en-US" altLang="en-US"/>
              <a:pPr>
                <a:defRPr/>
              </a:pPr>
              <a:t>‹#›</a:t>
            </a:fld>
            <a:endParaRPr lang="en-US" altLang="en-US" dirty="0"/>
          </a:p>
        </p:txBody>
      </p:sp>
    </p:spTree>
    <p:extLst>
      <p:ext uri="{BB962C8B-B14F-4D97-AF65-F5344CB8AC3E}">
        <p14:creationId xmlns:p14="http://schemas.microsoft.com/office/powerpoint/2010/main" val="38475428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0"/>
            <a:ext cx="2101850" cy="6432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156325" cy="6432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95A05D-00D0-473F-96F4-7191AC893227}"/>
              </a:ext>
            </a:extLst>
          </p:cNvPr>
          <p:cNvSpPr>
            <a:spLocks noGrp="1" noChangeArrowheads="1"/>
          </p:cNvSpPr>
          <p:nvPr>
            <p:ph type="sldNum" sz="quarter" idx="10"/>
          </p:nvPr>
        </p:nvSpPr>
        <p:spPr>
          <a:ln/>
        </p:spPr>
        <p:txBody>
          <a:bodyPr/>
          <a:lstStyle>
            <a:lvl1pPr>
              <a:defRPr/>
            </a:lvl1pPr>
          </a:lstStyle>
          <a:p>
            <a:pPr>
              <a:defRPr/>
            </a:pPr>
            <a:fld id="{9FB8040A-E7AC-4DD5-A178-6639FFF76581}" type="slidenum">
              <a:rPr lang="en-US" altLang="en-US"/>
              <a:pPr>
                <a:defRPr/>
              </a:pPr>
              <a:t>‹#›</a:t>
            </a:fld>
            <a:endParaRPr lang="en-US" altLang="en-US" dirty="0"/>
          </a:p>
        </p:txBody>
      </p:sp>
    </p:spTree>
    <p:extLst>
      <p:ext uri="{BB962C8B-B14F-4D97-AF65-F5344CB8AC3E}">
        <p14:creationId xmlns:p14="http://schemas.microsoft.com/office/powerpoint/2010/main" val="219381794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ARAD_brief_template_cover">
            <a:extLst>
              <a:ext uri="{FF2B5EF4-FFF2-40B4-BE49-F238E27FC236}">
                <a16:creationId xmlns:a16="http://schemas.microsoft.com/office/drawing/2014/main" id="{581CB950-92FE-48C9-854E-2A8B8087BC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B977EEBB-48AD-4625-9293-A405419D6820}"/>
              </a:ext>
            </a:extLst>
          </p:cNvPr>
          <p:cNvSpPr>
            <a:spLocks noChangeArrowheads="1"/>
          </p:cNvSpPr>
          <p:nvPr/>
        </p:nvSpPr>
        <p:spPr bwMode="auto">
          <a:xfrm>
            <a:off x="341313" y="5357813"/>
            <a:ext cx="288607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a:p>
        </p:txBody>
      </p:sp>
      <p:sp>
        <p:nvSpPr>
          <p:cNvPr id="6" name="Rectangle 4">
            <a:extLst>
              <a:ext uri="{FF2B5EF4-FFF2-40B4-BE49-F238E27FC236}">
                <a16:creationId xmlns:a16="http://schemas.microsoft.com/office/drawing/2014/main" id="{1FF250F6-12F7-4C56-9D5C-D731194C36C3}"/>
              </a:ext>
            </a:extLst>
          </p:cNvPr>
          <p:cNvSpPr>
            <a:spLocks noChangeArrowheads="1"/>
          </p:cNvSpPr>
          <p:nvPr/>
        </p:nvSpPr>
        <p:spPr bwMode="auto">
          <a:xfrm>
            <a:off x="238125" y="6005513"/>
            <a:ext cx="56388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8" rIns="91397" bIns="4569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defRPr/>
            </a:pPr>
            <a:r>
              <a:rPr lang="en-US" altLang="en-US" sz="800" dirty="0">
                <a:solidFill>
                  <a:schemeClr val="bg2"/>
                </a:solidFill>
              </a:rPr>
              <a:t>1200 New Jersey Ave., SE  |  Washington  |  DC 20590 </a:t>
            </a:r>
            <a:br>
              <a:rPr lang="en-US" altLang="en-US" sz="800" dirty="0">
                <a:solidFill>
                  <a:schemeClr val="bg2"/>
                </a:solidFill>
              </a:rPr>
            </a:br>
            <a:r>
              <a:rPr lang="en-US" altLang="en-US" sz="800" dirty="0">
                <a:solidFill>
                  <a:schemeClr val="bg2"/>
                </a:solidFill>
              </a:rPr>
              <a:t>w</a:t>
            </a:r>
            <a:r>
              <a:rPr lang="en-US" altLang="en-US" sz="800" b="1" dirty="0">
                <a:solidFill>
                  <a:schemeClr val="bg2"/>
                </a:solidFill>
              </a:rPr>
              <a:t> w w . d o t . g o v</a:t>
            </a:r>
          </a:p>
        </p:txBody>
      </p:sp>
      <p:sp>
        <p:nvSpPr>
          <p:cNvPr id="5122" name="Rectangle 2"/>
          <p:cNvSpPr>
            <a:spLocks noGrp="1" noChangeArrowheads="1"/>
          </p:cNvSpPr>
          <p:nvPr>
            <p:ph type="subTitle" sz="quarter" idx="1"/>
          </p:nvPr>
        </p:nvSpPr>
        <p:spPr>
          <a:xfrm>
            <a:off x="246063" y="5092700"/>
            <a:ext cx="7254875" cy="1006475"/>
          </a:xfrm>
        </p:spPr>
        <p:txBody>
          <a:bodyPr lIns="82058" tIns="41029" rIns="82058" bIns="41029"/>
          <a:lstStyle>
            <a:lvl1pPr marL="0" indent="0" defTabSz="914400">
              <a:spcBef>
                <a:spcPct val="0"/>
              </a:spcBef>
              <a:buFont typeface="Wingdings" pitchFamily="2" charset="2"/>
              <a:buNone/>
              <a:defRPr sz="1600" b="0">
                <a:solidFill>
                  <a:srgbClr val="DDDDDD"/>
                </a:solidFill>
              </a:defRPr>
            </a:lvl1pPr>
          </a:lstStyle>
          <a:p>
            <a:pPr lvl="0"/>
            <a:r>
              <a:rPr lang="en-US" noProof="0"/>
              <a:t>Click to edit Master subtitle style</a:t>
            </a:r>
          </a:p>
        </p:txBody>
      </p:sp>
      <p:sp>
        <p:nvSpPr>
          <p:cNvPr id="5125" name="Rectangle 5"/>
          <p:cNvSpPr>
            <a:spLocks noGrp="1" noChangeArrowheads="1"/>
          </p:cNvSpPr>
          <p:nvPr>
            <p:ph type="ctrTitle" sz="quarter"/>
          </p:nvPr>
        </p:nvSpPr>
        <p:spPr>
          <a:xfrm>
            <a:off x="217488" y="3425825"/>
            <a:ext cx="7251700" cy="1358900"/>
          </a:xfrm>
        </p:spPr>
        <p:txBody>
          <a:bodyPr lIns="82058" tIns="41029" rIns="82058" bIns="41029" anchor="b"/>
          <a:lstStyle>
            <a:lvl1pPr defTabSz="820738">
              <a:lnSpc>
                <a:spcPct val="90000"/>
              </a:lnSpc>
              <a:spcAft>
                <a:spcPct val="8000"/>
              </a:spcAft>
              <a:buClr>
                <a:srgbClr val="B2B2B2"/>
              </a:buClr>
              <a:buSzPct val="110000"/>
              <a:defRPr sz="2800"/>
            </a:lvl1pPr>
          </a:lstStyle>
          <a:p>
            <a:pPr lvl="0"/>
            <a:r>
              <a:rPr lang="en-US" noProof="0"/>
              <a:t>CLICK TO EDIT MASTER TITLE STYLE</a:t>
            </a:r>
          </a:p>
        </p:txBody>
      </p:sp>
    </p:spTree>
    <p:extLst>
      <p:ext uri="{BB962C8B-B14F-4D97-AF65-F5344CB8AC3E}">
        <p14:creationId xmlns:p14="http://schemas.microsoft.com/office/powerpoint/2010/main" val="37953602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CF01B2-3336-473E-9642-BFE9B5FBC7C8}"/>
              </a:ext>
            </a:extLst>
          </p:cNvPr>
          <p:cNvSpPr>
            <a:spLocks noGrp="1" noChangeArrowheads="1"/>
          </p:cNvSpPr>
          <p:nvPr>
            <p:ph type="sldNum" sz="quarter" idx="10"/>
          </p:nvPr>
        </p:nvSpPr>
        <p:spPr>
          <a:ln/>
        </p:spPr>
        <p:txBody>
          <a:bodyPr/>
          <a:lstStyle>
            <a:lvl1pPr>
              <a:defRPr/>
            </a:lvl1pPr>
          </a:lstStyle>
          <a:p>
            <a:pPr>
              <a:defRPr/>
            </a:pPr>
            <a:fld id="{7A1E8E4F-2982-4AD8-9240-965166016ED0}" type="slidenum">
              <a:rPr lang="en-US" altLang="en-US"/>
              <a:pPr>
                <a:defRPr/>
              </a:pPr>
              <a:t>‹#›</a:t>
            </a:fld>
            <a:endParaRPr lang="en-US" altLang="en-US" dirty="0"/>
          </a:p>
        </p:txBody>
      </p:sp>
    </p:spTree>
    <p:extLst>
      <p:ext uri="{BB962C8B-B14F-4D97-AF65-F5344CB8AC3E}">
        <p14:creationId xmlns:p14="http://schemas.microsoft.com/office/powerpoint/2010/main" val="23330512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4847AB-CA25-4C48-852F-4945E5E0F5D4}"/>
              </a:ext>
            </a:extLst>
          </p:cNvPr>
          <p:cNvSpPr>
            <a:spLocks noGrp="1" noChangeArrowheads="1"/>
          </p:cNvSpPr>
          <p:nvPr>
            <p:ph type="sldNum" sz="quarter" idx="10"/>
          </p:nvPr>
        </p:nvSpPr>
        <p:spPr>
          <a:ln/>
        </p:spPr>
        <p:txBody>
          <a:bodyPr/>
          <a:lstStyle>
            <a:lvl1pPr>
              <a:defRPr/>
            </a:lvl1pPr>
          </a:lstStyle>
          <a:p>
            <a:pPr>
              <a:defRPr/>
            </a:pPr>
            <a:fld id="{81AE1DCB-DA3C-4911-A2D6-15B3B678B4AC}" type="slidenum">
              <a:rPr lang="en-US" altLang="en-US"/>
              <a:pPr>
                <a:defRPr/>
              </a:pPr>
              <a:t>‹#›</a:t>
            </a:fld>
            <a:endParaRPr lang="en-US" altLang="en-US" dirty="0"/>
          </a:p>
        </p:txBody>
      </p:sp>
    </p:spTree>
    <p:extLst>
      <p:ext uri="{BB962C8B-B14F-4D97-AF65-F5344CB8AC3E}">
        <p14:creationId xmlns:p14="http://schemas.microsoft.com/office/powerpoint/2010/main" val="38892928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63625"/>
            <a:ext cx="4129088" cy="536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063625"/>
            <a:ext cx="4129087" cy="536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1ACACF-07E2-4BE0-8090-6D949114E665}"/>
              </a:ext>
            </a:extLst>
          </p:cNvPr>
          <p:cNvSpPr>
            <a:spLocks noGrp="1" noChangeArrowheads="1"/>
          </p:cNvSpPr>
          <p:nvPr>
            <p:ph type="sldNum" sz="quarter" idx="10"/>
          </p:nvPr>
        </p:nvSpPr>
        <p:spPr>
          <a:ln/>
        </p:spPr>
        <p:txBody>
          <a:bodyPr/>
          <a:lstStyle>
            <a:lvl1pPr>
              <a:defRPr/>
            </a:lvl1pPr>
          </a:lstStyle>
          <a:p>
            <a:pPr>
              <a:defRPr/>
            </a:pPr>
            <a:fld id="{B04C6273-8C04-4BDE-A25D-1C9D442309FB}" type="slidenum">
              <a:rPr lang="en-US" altLang="en-US"/>
              <a:pPr>
                <a:defRPr/>
              </a:pPr>
              <a:t>‹#›</a:t>
            </a:fld>
            <a:endParaRPr lang="en-US" altLang="en-US" dirty="0"/>
          </a:p>
        </p:txBody>
      </p:sp>
    </p:spTree>
    <p:extLst>
      <p:ext uri="{BB962C8B-B14F-4D97-AF65-F5344CB8AC3E}">
        <p14:creationId xmlns:p14="http://schemas.microsoft.com/office/powerpoint/2010/main" val="342745776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BFC2075-B271-471F-B973-81118369196E}"/>
              </a:ext>
            </a:extLst>
          </p:cNvPr>
          <p:cNvSpPr>
            <a:spLocks noGrp="1" noChangeArrowheads="1"/>
          </p:cNvSpPr>
          <p:nvPr>
            <p:ph type="sldNum" sz="quarter" idx="10"/>
          </p:nvPr>
        </p:nvSpPr>
        <p:spPr>
          <a:ln/>
        </p:spPr>
        <p:txBody>
          <a:bodyPr/>
          <a:lstStyle>
            <a:lvl1pPr>
              <a:defRPr/>
            </a:lvl1pPr>
          </a:lstStyle>
          <a:p>
            <a:pPr>
              <a:defRPr/>
            </a:pPr>
            <a:fld id="{20FA28FE-F2B4-427C-9CAB-AC6C1B56F744}" type="slidenum">
              <a:rPr lang="en-US" altLang="en-US"/>
              <a:pPr>
                <a:defRPr/>
              </a:pPr>
              <a:t>‹#›</a:t>
            </a:fld>
            <a:endParaRPr lang="en-US" altLang="en-US" dirty="0"/>
          </a:p>
        </p:txBody>
      </p:sp>
    </p:spTree>
    <p:extLst>
      <p:ext uri="{BB962C8B-B14F-4D97-AF65-F5344CB8AC3E}">
        <p14:creationId xmlns:p14="http://schemas.microsoft.com/office/powerpoint/2010/main" val="166145467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1D7806-AF7B-4784-9658-83CD8BC11252}"/>
              </a:ext>
            </a:extLst>
          </p:cNvPr>
          <p:cNvSpPr>
            <a:spLocks noGrp="1" noChangeArrowheads="1"/>
          </p:cNvSpPr>
          <p:nvPr>
            <p:ph type="sldNum" sz="quarter" idx="10"/>
          </p:nvPr>
        </p:nvSpPr>
        <p:spPr>
          <a:ln/>
        </p:spPr>
        <p:txBody>
          <a:bodyPr/>
          <a:lstStyle>
            <a:lvl1pPr>
              <a:defRPr/>
            </a:lvl1pPr>
          </a:lstStyle>
          <a:p>
            <a:pPr>
              <a:defRPr/>
            </a:pPr>
            <a:fld id="{DA2E354D-48E0-4EA2-8A52-59530AA9F67F}" type="slidenum">
              <a:rPr lang="en-US" altLang="en-US"/>
              <a:pPr>
                <a:defRPr/>
              </a:pPr>
              <a:t>‹#›</a:t>
            </a:fld>
            <a:endParaRPr lang="en-US" altLang="en-US" dirty="0"/>
          </a:p>
        </p:txBody>
      </p:sp>
    </p:spTree>
    <p:extLst>
      <p:ext uri="{BB962C8B-B14F-4D97-AF65-F5344CB8AC3E}">
        <p14:creationId xmlns:p14="http://schemas.microsoft.com/office/powerpoint/2010/main" val="5490934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58AC51-4B7B-46EB-AF2A-F24092BF1DC4}"/>
              </a:ext>
            </a:extLst>
          </p:cNvPr>
          <p:cNvSpPr>
            <a:spLocks noGrp="1" noChangeArrowheads="1"/>
          </p:cNvSpPr>
          <p:nvPr>
            <p:ph type="sldNum" sz="quarter" idx="10"/>
          </p:nvPr>
        </p:nvSpPr>
        <p:spPr>
          <a:ln/>
        </p:spPr>
        <p:txBody>
          <a:bodyPr/>
          <a:lstStyle>
            <a:lvl1pPr>
              <a:defRPr/>
            </a:lvl1pPr>
          </a:lstStyle>
          <a:p>
            <a:pPr>
              <a:defRPr/>
            </a:pPr>
            <a:fld id="{9156D519-A581-47D9-BBCD-63522A7BF12C}" type="slidenum">
              <a:rPr lang="en-US" altLang="en-US"/>
              <a:pPr>
                <a:defRPr/>
              </a:pPr>
              <a:t>‹#›</a:t>
            </a:fld>
            <a:endParaRPr lang="en-US" altLang="en-US" dirty="0"/>
          </a:p>
        </p:txBody>
      </p:sp>
    </p:spTree>
    <p:extLst>
      <p:ext uri="{BB962C8B-B14F-4D97-AF65-F5344CB8AC3E}">
        <p14:creationId xmlns:p14="http://schemas.microsoft.com/office/powerpoint/2010/main" val="5140755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223C1B-322B-4B25-9B34-7D299399AB84}"/>
              </a:ext>
            </a:extLst>
          </p:cNvPr>
          <p:cNvSpPr>
            <a:spLocks noGrp="1" noChangeArrowheads="1"/>
          </p:cNvSpPr>
          <p:nvPr>
            <p:ph type="sldNum" sz="quarter" idx="10"/>
          </p:nvPr>
        </p:nvSpPr>
        <p:spPr>
          <a:ln/>
        </p:spPr>
        <p:txBody>
          <a:bodyPr/>
          <a:lstStyle>
            <a:lvl1pPr>
              <a:defRPr/>
            </a:lvl1pPr>
          </a:lstStyle>
          <a:p>
            <a:pPr>
              <a:defRPr/>
            </a:pPr>
            <a:fld id="{23FA82E1-5B34-4257-8A2F-C6E2290D2724}" type="slidenum">
              <a:rPr lang="en-US" altLang="en-US"/>
              <a:pPr>
                <a:defRPr/>
              </a:pPr>
              <a:t>‹#›</a:t>
            </a:fld>
            <a:endParaRPr lang="en-US" altLang="en-US" dirty="0"/>
          </a:p>
        </p:txBody>
      </p:sp>
    </p:spTree>
    <p:extLst>
      <p:ext uri="{BB962C8B-B14F-4D97-AF65-F5344CB8AC3E}">
        <p14:creationId xmlns:p14="http://schemas.microsoft.com/office/powerpoint/2010/main" val="11144721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CBD21A-D141-4415-95F4-79B25FC3A815}"/>
              </a:ext>
            </a:extLst>
          </p:cNvPr>
          <p:cNvSpPr>
            <a:spLocks noGrp="1" noChangeArrowheads="1"/>
          </p:cNvSpPr>
          <p:nvPr>
            <p:ph type="sldNum" sz="quarter" idx="10"/>
          </p:nvPr>
        </p:nvSpPr>
        <p:spPr>
          <a:ln/>
        </p:spPr>
        <p:txBody>
          <a:bodyPr/>
          <a:lstStyle>
            <a:lvl1pPr>
              <a:defRPr/>
            </a:lvl1pPr>
          </a:lstStyle>
          <a:p>
            <a:pPr>
              <a:defRPr/>
            </a:pPr>
            <a:fld id="{E5EFEE6F-C938-496A-89B3-8D4EA234B540}" type="slidenum">
              <a:rPr lang="en-US" altLang="en-US"/>
              <a:pPr>
                <a:defRPr/>
              </a:pPr>
              <a:t>‹#›</a:t>
            </a:fld>
            <a:endParaRPr lang="en-US" altLang="en-US" dirty="0"/>
          </a:p>
        </p:txBody>
      </p:sp>
    </p:spTree>
    <p:extLst>
      <p:ext uri="{BB962C8B-B14F-4D97-AF65-F5344CB8AC3E}">
        <p14:creationId xmlns:p14="http://schemas.microsoft.com/office/powerpoint/2010/main" val="34594684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1F3673-2F7E-4C6B-AC95-D721EBA47129}"/>
              </a:ext>
            </a:extLst>
          </p:cNvPr>
          <p:cNvSpPr>
            <a:spLocks noGrp="1" noChangeArrowheads="1"/>
          </p:cNvSpPr>
          <p:nvPr>
            <p:ph type="sldNum" sz="quarter" idx="10"/>
          </p:nvPr>
        </p:nvSpPr>
        <p:spPr>
          <a:ln/>
        </p:spPr>
        <p:txBody>
          <a:bodyPr/>
          <a:lstStyle>
            <a:lvl1pPr>
              <a:defRPr/>
            </a:lvl1pPr>
          </a:lstStyle>
          <a:p>
            <a:pPr>
              <a:defRPr/>
            </a:pPr>
            <a:fld id="{13D40F59-2409-45ED-9766-A81E434120DB}" type="slidenum">
              <a:rPr lang="en-US" altLang="en-US"/>
              <a:pPr>
                <a:defRPr/>
              </a:pPr>
              <a:t>‹#›</a:t>
            </a:fld>
            <a:endParaRPr lang="en-US" altLang="en-US" dirty="0"/>
          </a:p>
        </p:txBody>
      </p:sp>
    </p:spTree>
    <p:extLst>
      <p:ext uri="{BB962C8B-B14F-4D97-AF65-F5344CB8AC3E}">
        <p14:creationId xmlns:p14="http://schemas.microsoft.com/office/powerpoint/2010/main" val="42218266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2FDC9-7EF6-434E-A2D3-85C3A0667061}"/>
              </a:ext>
            </a:extLst>
          </p:cNvPr>
          <p:cNvSpPr>
            <a:spLocks noGrp="1" noChangeArrowheads="1"/>
          </p:cNvSpPr>
          <p:nvPr>
            <p:ph type="sldNum" sz="quarter" idx="10"/>
          </p:nvPr>
        </p:nvSpPr>
        <p:spPr>
          <a:ln/>
        </p:spPr>
        <p:txBody>
          <a:bodyPr/>
          <a:lstStyle>
            <a:lvl1pPr>
              <a:defRPr/>
            </a:lvl1pPr>
          </a:lstStyle>
          <a:p>
            <a:pPr>
              <a:defRPr/>
            </a:pPr>
            <a:fld id="{48809E8F-6B2B-41D8-8957-C666F263C953}" type="slidenum">
              <a:rPr lang="en-US" altLang="en-US"/>
              <a:pPr>
                <a:defRPr/>
              </a:pPr>
              <a:t>‹#›</a:t>
            </a:fld>
            <a:endParaRPr lang="en-US" altLang="en-US" dirty="0"/>
          </a:p>
        </p:txBody>
      </p:sp>
    </p:spTree>
    <p:extLst>
      <p:ext uri="{BB962C8B-B14F-4D97-AF65-F5344CB8AC3E}">
        <p14:creationId xmlns:p14="http://schemas.microsoft.com/office/powerpoint/2010/main" val="17987380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0"/>
            <a:ext cx="2101850" cy="6432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156325" cy="6432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8E3810-5481-4483-8635-5DE8294D3B7E}"/>
              </a:ext>
            </a:extLst>
          </p:cNvPr>
          <p:cNvSpPr>
            <a:spLocks noGrp="1" noChangeArrowheads="1"/>
          </p:cNvSpPr>
          <p:nvPr>
            <p:ph type="sldNum" sz="quarter" idx="10"/>
          </p:nvPr>
        </p:nvSpPr>
        <p:spPr>
          <a:ln/>
        </p:spPr>
        <p:txBody>
          <a:bodyPr/>
          <a:lstStyle>
            <a:lvl1pPr>
              <a:defRPr/>
            </a:lvl1pPr>
          </a:lstStyle>
          <a:p>
            <a:pPr>
              <a:defRPr/>
            </a:pPr>
            <a:fld id="{3ECD1909-21DD-4540-99BB-AB846904F00F}" type="slidenum">
              <a:rPr lang="en-US" altLang="en-US"/>
              <a:pPr>
                <a:defRPr/>
              </a:pPr>
              <a:t>‹#›</a:t>
            </a:fld>
            <a:endParaRPr lang="en-US" altLang="en-US" dirty="0"/>
          </a:p>
        </p:txBody>
      </p:sp>
    </p:spTree>
    <p:extLst>
      <p:ext uri="{BB962C8B-B14F-4D97-AF65-F5344CB8AC3E}">
        <p14:creationId xmlns:p14="http://schemas.microsoft.com/office/powerpoint/2010/main" val="86235504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ARAD_brief_template_cover">
            <a:extLst>
              <a:ext uri="{FF2B5EF4-FFF2-40B4-BE49-F238E27FC236}">
                <a16:creationId xmlns:a16="http://schemas.microsoft.com/office/drawing/2014/main" id="{F62766F0-061D-495D-B779-503B0A60A2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9A3AC4EF-40C0-4E92-8BE1-C7226B6AB4B3}"/>
              </a:ext>
            </a:extLst>
          </p:cNvPr>
          <p:cNvSpPr>
            <a:spLocks noChangeArrowheads="1"/>
          </p:cNvSpPr>
          <p:nvPr/>
        </p:nvSpPr>
        <p:spPr bwMode="auto">
          <a:xfrm>
            <a:off x="341313" y="5357813"/>
            <a:ext cx="288607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a:p>
        </p:txBody>
      </p:sp>
      <p:sp>
        <p:nvSpPr>
          <p:cNvPr id="6" name="Rectangle 4">
            <a:extLst>
              <a:ext uri="{FF2B5EF4-FFF2-40B4-BE49-F238E27FC236}">
                <a16:creationId xmlns:a16="http://schemas.microsoft.com/office/drawing/2014/main" id="{695C7E37-3DDA-4F9A-808A-4240746D02FF}"/>
              </a:ext>
            </a:extLst>
          </p:cNvPr>
          <p:cNvSpPr>
            <a:spLocks noChangeArrowheads="1"/>
          </p:cNvSpPr>
          <p:nvPr/>
        </p:nvSpPr>
        <p:spPr bwMode="auto">
          <a:xfrm>
            <a:off x="238125" y="6005513"/>
            <a:ext cx="56388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8" rIns="91397" bIns="4569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defRPr/>
            </a:pPr>
            <a:r>
              <a:rPr lang="en-US" altLang="en-US" sz="800" dirty="0">
                <a:solidFill>
                  <a:schemeClr val="bg2"/>
                </a:solidFill>
              </a:rPr>
              <a:t>1200 New Jersey Ave., SE  |  Washington  |  DC 20590 </a:t>
            </a:r>
            <a:br>
              <a:rPr lang="en-US" altLang="en-US" sz="800" dirty="0">
                <a:solidFill>
                  <a:schemeClr val="bg2"/>
                </a:solidFill>
              </a:rPr>
            </a:br>
            <a:r>
              <a:rPr lang="en-US" altLang="en-US" sz="800" dirty="0">
                <a:solidFill>
                  <a:schemeClr val="bg2"/>
                </a:solidFill>
              </a:rPr>
              <a:t>w</a:t>
            </a:r>
            <a:r>
              <a:rPr lang="en-US" altLang="en-US" sz="800" b="1" dirty="0">
                <a:solidFill>
                  <a:schemeClr val="bg2"/>
                </a:solidFill>
              </a:rPr>
              <a:t> </a:t>
            </a:r>
            <a:r>
              <a:rPr lang="en-US" altLang="en-US" sz="800" b="1" dirty="0" err="1">
                <a:solidFill>
                  <a:schemeClr val="bg2"/>
                </a:solidFill>
              </a:rPr>
              <a:t>w</a:t>
            </a:r>
            <a:r>
              <a:rPr lang="en-US" altLang="en-US" sz="800" b="1" dirty="0">
                <a:solidFill>
                  <a:schemeClr val="bg2"/>
                </a:solidFill>
              </a:rPr>
              <a:t> </a:t>
            </a:r>
            <a:r>
              <a:rPr lang="en-US" altLang="en-US" sz="800" b="1" dirty="0" err="1">
                <a:solidFill>
                  <a:schemeClr val="bg2"/>
                </a:solidFill>
              </a:rPr>
              <a:t>w</a:t>
            </a:r>
            <a:r>
              <a:rPr lang="en-US" altLang="en-US" sz="800" b="1" dirty="0">
                <a:solidFill>
                  <a:schemeClr val="bg2"/>
                </a:solidFill>
              </a:rPr>
              <a:t> . d o t . g o v</a:t>
            </a:r>
          </a:p>
        </p:txBody>
      </p:sp>
      <p:sp>
        <p:nvSpPr>
          <p:cNvPr id="5122" name="Rectangle 2"/>
          <p:cNvSpPr>
            <a:spLocks noGrp="1" noChangeArrowheads="1"/>
          </p:cNvSpPr>
          <p:nvPr>
            <p:ph type="subTitle" sz="quarter" idx="1"/>
          </p:nvPr>
        </p:nvSpPr>
        <p:spPr>
          <a:xfrm>
            <a:off x="246063" y="5092700"/>
            <a:ext cx="7254875" cy="1006475"/>
          </a:xfrm>
        </p:spPr>
        <p:txBody>
          <a:bodyPr lIns="82058" tIns="41029" rIns="82058" bIns="41029"/>
          <a:lstStyle>
            <a:lvl1pPr marL="0" indent="0" defTabSz="914400">
              <a:spcBef>
                <a:spcPct val="0"/>
              </a:spcBef>
              <a:buFont typeface="Wingdings" pitchFamily="2" charset="2"/>
              <a:buNone/>
              <a:defRPr sz="1600" b="0">
                <a:solidFill>
                  <a:srgbClr val="DDDDDD"/>
                </a:solidFill>
              </a:defRPr>
            </a:lvl1pPr>
          </a:lstStyle>
          <a:p>
            <a:pPr lvl="0"/>
            <a:r>
              <a:rPr lang="en-US" noProof="0"/>
              <a:t>Click to edit Master subtitle style</a:t>
            </a:r>
          </a:p>
        </p:txBody>
      </p:sp>
      <p:sp>
        <p:nvSpPr>
          <p:cNvPr id="5125" name="Rectangle 5"/>
          <p:cNvSpPr>
            <a:spLocks noGrp="1" noChangeArrowheads="1"/>
          </p:cNvSpPr>
          <p:nvPr>
            <p:ph type="ctrTitle" sz="quarter"/>
          </p:nvPr>
        </p:nvSpPr>
        <p:spPr>
          <a:xfrm>
            <a:off x="217488" y="3425825"/>
            <a:ext cx="7251700" cy="1358900"/>
          </a:xfrm>
        </p:spPr>
        <p:txBody>
          <a:bodyPr lIns="82058" tIns="41029" rIns="82058" bIns="41029" anchor="b"/>
          <a:lstStyle>
            <a:lvl1pPr defTabSz="820738">
              <a:lnSpc>
                <a:spcPct val="90000"/>
              </a:lnSpc>
              <a:spcAft>
                <a:spcPct val="8000"/>
              </a:spcAft>
              <a:buClr>
                <a:srgbClr val="B2B2B2"/>
              </a:buClr>
              <a:buSzPct val="110000"/>
              <a:defRPr sz="2800"/>
            </a:lvl1pPr>
          </a:lstStyle>
          <a:p>
            <a:pPr lvl="0"/>
            <a:r>
              <a:rPr lang="en-US" noProof="0"/>
              <a:t>CLICK TO EDIT MASTER TITLE STYLE</a:t>
            </a:r>
          </a:p>
        </p:txBody>
      </p:sp>
    </p:spTree>
    <p:extLst>
      <p:ext uri="{BB962C8B-B14F-4D97-AF65-F5344CB8AC3E}">
        <p14:creationId xmlns:p14="http://schemas.microsoft.com/office/powerpoint/2010/main" val="138848758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9" y="0"/>
            <a:ext cx="7095898" cy="698500"/>
          </a:xfrm>
        </p:spPr>
        <p:txBody>
          <a:bodyPr/>
          <a:lstStyle>
            <a:lvl1pPr algn="ct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8138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D87AFD-8F1A-46B6-8F8A-BC91E97F5891}"/>
              </a:ext>
            </a:extLst>
          </p:cNvPr>
          <p:cNvSpPr>
            <a:spLocks noGrp="1" noChangeArrowheads="1"/>
          </p:cNvSpPr>
          <p:nvPr>
            <p:ph type="sldNum" sz="quarter" idx="10"/>
          </p:nvPr>
        </p:nvSpPr>
        <p:spPr>
          <a:ln/>
        </p:spPr>
        <p:txBody>
          <a:bodyPr/>
          <a:lstStyle>
            <a:lvl1pPr>
              <a:defRPr/>
            </a:lvl1pPr>
          </a:lstStyle>
          <a:p>
            <a:pPr>
              <a:defRPr/>
            </a:pPr>
            <a:fld id="{CB6AACF2-44E8-4CDE-882B-2F854D67694D}" type="slidenum">
              <a:rPr lang="en-US" altLang="en-US"/>
              <a:pPr>
                <a:defRPr/>
              </a:pPr>
              <a:t>‹#›</a:t>
            </a:fld>
            <a:endParaRPr lang="en-US" altLang="en-US"/>
          </a:p>
        </p:txBody>
      </p:sp>
    </p:spTree>
    <p:extLst>
      <p:ext uri="{BB962C8B-B14F-4D97-AF65-F5344CB8AC3E}">
        <p14:creationId xmlns:p14="http://schemas.microsoft.com/office/powerpoint/2010/main" val="5989113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0"/>
            <a:ext cx="7063241" cy="698500"/>
          </a:xfrm>
        </p:spPr>
        <p:txBody>
          <a:bodyPr/>
          <a:lstStyle>
            <a:lvl1pPr algn="ctr">
              <a:defRPr sz="2400"/>
            </a:lvl1pPr>
          </a:lstStyle>
          <a:p>
            <a:r>
              <a:rPr lang="en-US" dirty="0"/>
              <a:t>Click to edit Master title style</a:t>
            </a:r>
          </a:p>
        </p:txBody>
      </p:sp>
      <p:sp>
        <p:nvSpPr>
          <p:cNvPr id="3" name="Content Placeholder 2"/>
          <p:cNvSpPr>
            <a:spLocks noGrp="1"/>
          </p:cNvSpPr>
          <p:nvPr>
            <p:ph sz="half" idx="1"/>
          </p:nvPr>
        </p:nvSpPr>
        <p:spPr>
          <a:xfrm>
            <a:off x="381000" y="1063625"/>
            <a:ext cx="4129088" cy="536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063625"/>
            <a:ext cx="4129087" cy="536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2C7C5F-DF98-4765-A0DA-41E272A0132C}"/>
              </a:ext>
            </a:extLst>
          </p:cNvPr>
          <p:cNvSpPr>
            <a:spLocks noGrp="1" noChangeArrowheads="1"/>
          </p:cNvSpPr>
          <p:nvPr>
            <p:ph type="sldNum" sz="quarter" idx="10"/>
          </p:nvPr>
        </p:nvSpPr>
        <p:spPr>
          <a:ln/>
        </p:spPr>
        <p:txBody>
          <a:bodyPr/>
          <a:lstStyle>
            <a:lvl1pPr>
              <a:defRPr/>
            </a:lvl1pPr>
          </a:lstStyle>
          <a:p>
            <a:pPr>
              <a:defRPr/>
            </a:pPr>
            <a:fld id="{F8CB4D4D-D56F-494B-81FE-19990FB2221D}" type="slidenum">
              <a:rPr lang="en-US" altLang="en-US"/>
              <a:pPr>
                <a:defRPr/>
              </a:pPr>
              <a:t>‹#›</a:t>
            </a:fld>
            <a:endParaRPr lang="en-US" altLang="en-US"/>
          </a:p>
        </p:txBody>
      </p:sp>
    </p:spTree>
    <p:extLst>
      <p:ext uri="{BB962C8B-B14F-4D97-AF65-F5344CB8AC3E}">
        <p14:creationId xmlns:p14="http://schemas.microsoft.com/office/powerpoint/2010/main" val="1050420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9441EC-103F-47AD-B935-7021A00A83D8}"/>
              </a:ext>
            </a:extLst>
          </p:cNvPr>
          <p:cNvSpPr>
            <a:spLocks noGrp="1" noChangeArrowheads="1"/>
          </p:cNvSpPr>
          <p:nvPr>
            <p:ph type="sldNum" sz="quarter" idx="10"/>
          </p:nvPr>
        </p:nvSpPr>
        <p:spPr>
          <a:ln/>
        </p:spPr>
        <p:txBody>
          <a:bodyPr/>
          <a:lstStyle>
            <a:lvl1pPr>
              <a:defRPr/>
            </a:lvl1pPr>
          </a:lstStyle>
          <a:p>
            <a:pPr>
              <a:defRPr/>
            </a:pPr>
            <a:fld id="{412E71CA-A85C-48C0-AF88-3A7747CCDADD}" type="slidenum">
              <a:rPr lang="en-US" altLang="en-US"/>
              <a:pPr>
                <a:defRPr/>
              </a:pPr>
              <a:t>‹#›</a:t>
            </a:fld>
            <a:endParaRPr lang="en-US" altLang="en-US"/>
          </a:p>
        </p:txBody>
      </p:sp>
    </p:spTree>
    <p:extLst>
      <p:ext uri="{BB962C8B-B14F-4D97-AF65-F5344CB8AC3E}">
        <p14:creationId xmlns:p14="http://schemas.microsoft.com/office/powerpoint/2010/main" val="22844161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9" y="0"/>
            <a:ext cx="7123112" cy="698500"/>
          </a:xfrm>
        </p:spPr>
        <p:txBody>
          <a:bodyPr/>
          <a:lstStyle>
            <a:lvl1pPr algn="ctr">
              <a:defRPr sz="2400"/>
            </a:lvl1pPr>
          </a:lstStyle>
          <a:p>
            <a:r>
              <a:rPr lang="en-US" dirty="0"/>
              <a:t>Click to edit Master title style</a:t>
            </a:r>
          </a:p>
        </p:txBody>
      </p:sp>
      <p:sp>
        <p:nvSpPr>
          <p:cNvPr id="3" name="Rectangle 4">
            <a:extLst>
              <a:ext uri="{FF2B5EF4-FFF2-40B4-BE49-F238E27FC236}">
                <a16:creationId xmlns:a16="http://schemas.microsoft.com/office/drawing/2014/main" id="{894FBFB3-292B-4067-999E-11D3C4FDD2C5}"/>
              </a:ext>
            </a:extLst>
          </p:cNvPr>
          <p:cNvSpPr>
            <a:spLocks noGrp="1" noChangeArrowheads="1"/>
          </p:cNvSpPr>
          <p:nvPr>
            <p:ph type="sldNum" sz="quarter" idx="10"/>
          </p:nvPr>
        </p:nvSpPr>
        <p:spPr>
          <a:ln/>
        </p:spPr>
        <p:txBody>
          <a:bodyPr/>
          <a:lstStyle>
            <a:lvl1pPr>
              <a:defRPr/>
            </a:lvl1pPr>
          </a:lstStyle>
          <a:p>
            <a:pPr>
              <a:defRPr/>
            </a:pPr>
            <a:fld id="{B763AFBA-364E-4AC0-8D33-1661F75A2007}" type="slidenum">
              <a:rPr lang="en-US" altLang="en-US"/>
              <a:pPr>
                <a:defRPr/>
              </a:pPr>
              <a:t>‹#›</a:t>
            </a:fld>
            <a:endParaRPr lang="en-US" altLang="en-US"/>
          </a:p>
        </p:txBody>
      </p:sp>
    </p:spTree>
    <p:extLst>
      <p:ext uri="{BB962C8B-B14F-4D97-AF65-F5344CB8AC3E}">
        <p14:creationId xmlns:p14="http://schemas.microsoft.com/office/powerpoint/2010/main" val="417058533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86BE7A-D732-4FF2-B3F4-DB0DE9BE615A}"/>
              </a:ext>
            </a:extLst>
          </p:cNvPr>
          <p:cNvSpPr>
            <a:spLocks noGrp="1" noChangeArrowheads="1"/>
          </p:cNvSpPr>
          <p:nvPr>
            <p:ph type="sldNum" sz="quarter" idx="10"/>
          </p:nvPr>
        </p:nvSpPr>
        <p:spPr>
          <a:ln/>
        </p:spPr>
        <p:txBody>
          <a:bodyPr/>
          <a:lstStyle>
            <a:lvl1pPr>
              <a:defRPr/>
            </a:lvl1pPr>
          </a:lstStyle>
          <a:p>
            <a:pPr>
              <a:defRPr/>
            </a:pPr>
            <a:fld id="{F8EB18A2-CF27-47DF-B403-7E8BD4BB9CCB}" type="slidenum">
              <a:rPr lang="en-US" altLang="en-US"/>
              <a:pPr>
                <a:defRPr/>
              </a:pPr>
              <a:t>‹#›</a:t>
            </a:fld>
            <a:endParaRPr lang="en-US" altLang="en-US"/>
          </a:p>
        </p:txBody>
      </p:sp>
    </p:spTree>
    <p:extLst>
      <p:ext uri="{BB962C8B-B14F-4D97-AF65-F5344CB8AC3E}">
        <p14:creationId xmlns:p14="http://schemas.microsoft.com/office/powerpoint/2010/main" val="27306399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D87AFD-8F1A-46B6-8F8A-BC91E97F5891}"/>
              </a:ext>
            </a:extLst>
          </p:cNvPr>
          <p:cNvSpPr>
            <a:spLocks noGrp="1" noChangeArrowheads="1"/>
          </p:cNvSpPr>
          <p:nvPr>
            <p:ph type="sldNum" sz="quarter" idx="10"/>
          </p:nvPr>
        </p:nvSpPr>
        <p:spPr>
          <a:ln/>
        </p:spPr>
        <p:txBody>
          <a:bodyPr/>
          <a:lstStyle>
            <a:lvl1pPr>
              <a:defRPr/>
            </a:lvl1pPr>
          </a:lstStyle>
          <a:p>
            <a:pPr>
              <a:defRPr/>
            </a:pPr>
            <a:fld id="{CB6AACF2-44E8-4CDE-882B-2F854D67694D}" type="slidenum">
              <a:rPr lang="en-US" altLang="en-US"/>
              <a:pPr>
                <a:defRPr/>
              </a:pPr>
              <a:t>‹#›</a:t>
            </a:fld>
            <a:endParaRPr lang="en-US" altLang="en-US" dirty="0"/>
          </a:p>
        </p:txBody>
      </p:sp>
    </p:spTree>
    <p:extLst>
      <p:ext uri="{BB962C8B-B14F-4D97-AF65-F5344CB8AC3E}">
        <p14:creationId xmlns:p14="http://schemas.microsoft.com/office/powerpoint/2010/main" val="45234349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084" y="1023937"/>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673021" y="1004888"/>
            <a:ext cx="5111750" cy="55451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199" y="2185988"/>
            <a:ext cx="3008313" cy="43236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B7A3A702-8469-4F7B-90BE-C55A34B7E937}"/>
              </a:ext>
            </a:extLst>
          </p:cNvPr>
          <p:cNvSpPr>
            <a:spLocks noGrp="1" noChangeArrowheads="1"/>
          </p:cNvSpPr>
          <p:nvPr>
            <p:ph type="sldNum" sz="quarter" idx="10"/>
          </p:nvPr>
        </p:nvSpPr>
        <p:spPr>
          <a:ln/>
        </p:spPr>
        <p:txBody>
          <a:bodyPr/>
          <a:lstStyle>
            <a:lvl1pPr>
              <a:defRPr/>
            </a:lvl1pPr>
          </a:lstStyle>
          <a:p>
            <a:pPr>
              <a:defRPr/>
            </a:pPr>
            <a:fld id="{528771AF-9453-47C0-994A-1266DED98251}" type="slidenum">
              <a:rPr lang="en-US" altLang="en-US"/>
              <a:pPr>
                <a:defRPr/>
              </a:pPr>
              <a:t>‹#›</a:t>
            </a:fld>
            <a:endParaRPr lang="en-US" altLang="en-US"/>
          </a:p>
        </p:txBody>
      </p:sp>
    </p:spTree>
    <p:extLst>
      <p:ext uri="{BB962C8B-B14F-4D97-AF65-F5344CB8AC3E}">
        <p14:creationId xmlns:p14="http://schemas.microsoft.com/office/powerpoint/2010/main" val="223995941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F6BABB-BB44-4661-A74D-7E0B892B1C1D}"/>
              </a:ext>
            </a:extLst>
          </p:cNvPr>
          <p:cNvSpPr>
            <a:spLocks noGrp="1" noChangeArrowheads="1"/>
          </p:cNvSpPr>
          <p:nvPr>
            <p:ph type="sldNum" sz="quarter" idx="10"/>
          </p:nvPr>
        </p:nvSpPr>
        <p:spPr>
          <a:ln/>
        </p:spPr>
        <p:txBody>
          <a:bodyPr/>
          <a:lstStyle>
            <a:lvl1pPr>
              <a:defRPr/>
            </a:lvl1pPr>
          </a:lstStyle>
          <a:p>
            <a:pPr>
              <a:defRPr/>
            </a:pPr>
            <a:fld id="{5B6BE9B1-1704-4104-B92C-913AAA49BCCE}" type="slidenum">
              <a:rPr lang="en-US" altLang="en-US"/>
              <a:pPr>
                <a:defRPr/>
              </a:pPr>
              <a:t>‹#›</a:t>
            </a:fld>
            <a:endParaRPr lang="en-US" altLang="en-US"/>
          </a:p>
        </p:txBody>
      </p:sp>
    </p:spTree>
    <p:extLst>
      <p:ext uri="{BB962C8B-B14F-4D97-AF65-F5344CB8AC3E}">
        <p14:creationId xmlns:p14="http://schemas.microsoft.com/office/powerpoint/2010/main" val="360990126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EA64A5-FAAF-44FD-90A3-0F3F1A83A400}"/>
              </a:ext>
            </a:extLst>
          </p:cNvPr>
          <p:cNvSpPr>
            <a:spLocks noGrp="1" noChangeArrowheads="1"/>
          </p:cNvSpPr>
          <p:nvPr>
            <p:ph type="sldNum" sz="quarter" idx="10"/>
          </p:nvPr>
        </p:nvSpPr>
        <p:spPr>
          <a:ln/>
        </p:spPr>
        <p:txBody>
          <a:bodyPr/>
          <a:lstStyle>
            <a:lvl1pPr>
              <a:defRPr/>
            </a:lvl1pPr>
          </a:lstStyle>
          <a:p>
            <a:pPr>
              <a:defRPr/>
            </a:pPr>
            <a:fld id="{1DCF8B2E-EDB6-4B81-8ABD-D166672BF3D7}" type="slidenum">
              <a:rPr lang="en-US" altLang="en-US"/>
              <a:pPr>
                <a:defRPr/>
              </a:pPr>
              <a:t>‹#›</a:t>
            </a:fld>
            <a:endParaRPr lang="en-US" altLang="en-US"/>
          </a:p>
        </p:txBody>
      </p:sp>
    </p:spTree>
    <p:extLst>
      <p:ext uri="{BB962C8B-B14F-4D97-AF65-F5344CB8AC3E}">
        <p14:creationId xmlns:p14="http://schemas.microsoft.com/office/powerpoint/2010/main" val="392986059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0"/>
            <a:ext cx="2101850" cy="6432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156325" cy="6432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95A05D-00D0-473F-96F4-7191AC893227}"/>
              </a:ext>
            </a:extLst>
          </p:cNvPr>
          <p:cNvSpPr>
            <a:spLocks noGrp="1" noChangeArrowheads="1"/>
          </p:cNvSpPr>
          <p:nvPr>
            <p:ph type="sldNum" sz="quarter" idx="10"/>
          </p:nvPr>
        </p:nvSpPr>
        <p:spPr>
          <a:ln/>
        </p:spPr>
        <p:txBody>
          <a:bodyPr/>
          <a:lstStyle>
            <a:lvl1pPr>
              <a:defRPr/>
            </a:lvl1pPr>
          </a:lstStyle>
          <a:p>
            <a:pPr>
              <a:defRPr/>
            </a:pPr>
            <a:fld id="{9FB8040A-E7AC-4DD5-A178-6639FFF76581}" type="slidenum">
              <a:rPr lang="en-US" altLang="en-US"/>
              <a:pPr>
                <a:defRPr/>
              </a:pPr>
              <a:t>‹#›</a:t>
            </a:fld>
            <a:endParaRPr lang="en-US" altLang="en-US"/>
          </a:p>
        </p:txBody>
      </p:sp>
    </p:spTree>
    <p:extLst>
      <p:ext uri="{BB962C8B-B14F-4D97-AF65-F5344CB8AC3E}">
        <p14:creationId xmlns:p14="http://schemas.microsoft.com/office/powerpoint/2010/main" val="41940342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AD800723-A03D-4749-89E8-396900294418}" type="slidenum">
              <a:rPr lang="en-US"/>
              <a:pPr>
                <a:defRPr/>
              </a:pPr>
              <a:t>‹#›</a:t>
            </a:fld>
            <a:endParaRPr lang="en-US"/>
          </a:p>
        </p:txBody>
      </p:sp>
    </p:spTree>
    <p:extLst>
      <p:ext uri="{BB962C8B-B14F-4D97-AF65-F5344CB8AC3E}">
        <p14:creationId xmlns:p14="http://schemas.microsoft.com/office/powerpoint/2010/main" val="1997458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3719"/>
            <a:ext cx="8229600" cy="873919"/>
          </a:xfrm>
        </p:spPr>
        <p:txBody>
          <a:bodyPr/>
          <a:lstStyle>
            <a:lvl1pPr>
              <a:defRPr sz="2400" b="1">
                <a:solidFill>
                  <a:srgbClr val="498B2A"/>
                </a:solidFill>
                <a:latin typeface="AvenirNext LT Com Cn" panose="020B0506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100">
                <a:latin typeface="AvenirNext LT Com Cn" panose="020B0506020202020204" pitchFamily="34" charset="0"/>
              </a:defRPr>
            </a:lvl1pPr>
            <a:lvl2pPr>
              <a:defRPr sz="1800">
                <a:latin typeface="AvenirNext LT Com Cn" panose="020B0506020202020204" pitchFamily="34" charset="0"/>
              </a:defRPr>
            </a:lvl2pPr>
            <a:lvl3pPr>
              <a:defRPr sz="1500">
                <a:latin typeface="AvenirNext LT Com Cn" panose="020B0506020202020204" pitchFamily="34" charset="0"/>
              </a:defRPr>
            </a:lvl3pPr>
            <a:lvl4pPr>
              <a:defRPr sz="1350">
                <a:latin typeface="AvenirNext LT Com Cn" panose="020B0506020202020204" pitchFamily="34" charset="0"/>
              </a:defRPr>
            </a:lvl4pPr>
            <a:lvl5pPr>
              <a:defRPr sz="1350">
                <a:latin typeface="AvenirNext LT Com Cn" panose="020B0506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95AA1D0A-A7D3-4D5F-B34B-F9A040490B6D}" type="slidenum">
              <a:rPr lang="en-US"/>
              <a:pPr>
                <a:defRPr/>
              </a:pPr>
              <a:t>‹#›</a:t>
            </a:fld>
            <a:endParaRPr lang="en-US"/>
          </a:p>
        </p:txBody>
      </p:sp>
      <p:pic>
        <p:nvPicPr>
          <p:cNvPr id="10" name="Picture 9">
            <a:extLst>
              <a:ext uri="{FF2B5EF4-FFF2-40B4-BE49-F238E27FC236}">
                <a16:creationId xmlns:a16="http://schemas.microsoft.com/office/drawing/2014/main" id="{025B889F-00D5-439E-9517-54CB16E1C2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6216739"/>
            <a:ext cx="1738993" cy="573607"/>
          </a:xfrm>
          <a:prstGeom prst="rect">
            <a:avLst/>
          </a:prstGeom>
        </p:spPr>
      </p:pic>
    </p:spTree>
    <p:extLst>
      <p:ext uri="{BB962C8B-B14F-4D97-AF65-F5344CB8AC3E}">
        <p14:creationId xmlns:p14="http://schemas.microsoft.com/office/powerpoint/2010/main" val="122714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8E82385D-3FC7-48FC-A2B3-8FCDB11881BB}" type="slidenum">
              <a:rPr lang="en-US"/>
              <a:pPr>
                <a:defRPr/>
              </a:pPr>
              <a:t>‹#›</a:t>
            </a:fld>
            <a:endParaRPr lang="en-US"/>
          </a:p>
        </p:txBody>
      </p:sp>
      <p:grpSp>
        <p:nvGrpSpPr>
          <p:cNvPr id="7" name="Group 6">
            <a:extLst>
              <a:ext uri="{FF2B5EF4-FFF2-40B4-BE49-F238E27FC236}">
                <a16:creationId xmlns:a16="http://schemas.microsoft.com/office/drawing/2014/main" id="{9C8BF502-F1CD-4DD0-BEC4-0373E4A5A899}"/>
              </a:ext>
            </a:extLst>
          </p:cNvPr>
          <p:cNvGrpSpPr/>
          <p:nvPr userDrawn="1"/>
        </p:nvGrpSpPr>
        <p:grpSpPr>
          <a:xfrm>
            <a:off x="0" y="5557"/>
            <a:ext cx="9144000" cy="541707"/>
            <a:chOff x="0" y="5556"/>
            <a:chExt cx="12192000" cy="541707"/>
          </a:xfrm>
        </p:grpSpPr>
        <p:pic>
          <p:nvPicPr>
            <p:cNvPr id="8" name="Picture 7">
              <a:extLst>
                <a:ext uri="{FF2B5EF4-FFF2-40B4-BE49-F238E27FC236}">
                  <a16:creationId xmlns:a16="http://schemas.microsoft.com/office/drawing/2014/main" id="{75051F5D-E117-462B-A8BD-7D0A7A2DC5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816"/>
              <a:ext cx="12192000" cy="536447"/>
            </a:xfrm>
            <a:prstGeom prst="rect">
              <a:avLst/>
            </a:prstGeom>
          </p:spPr>
        </p:pic>
        <p:pic>
          <p:nvPicPr>
            <p:cNvPr id="9" name="Picture 11">
              <a:extLst>
                <a:ext uri="{FF2B5EF4-FFF2-40B4-BE49-F238E27FC236}">
                  <a16:creationId xmlns:a16="http://schemas.microsoft.com/office/drawing/2014/main" id="{26257C20-E636-4CCD-92B8-1CACC0EBA7D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8915400" y="5556"/>
              <a:ext cx="32766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508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1</a:t>
            </a:r>
          </a:p>
        </p:txBody>
      </p:sp>
      <p:sp>
        <p:nvSpPr>
          <p:cNvPr id="7" name="Slide Number Placeholder 5"/>
          <p:cNvSpPr>
            <a:spLocks noGrp="1"/>
          </p:cNvSpPr>
          <p:nvPr>
            <p:ph type="sldNum" sz="quarter" idx="12"/>
          </p:nvPr>
        </p:nvSpPr>
        <p:spPr/>
        <p:txBody>
          <a:bodyPr/>
          <a:lstStyle>
            <a:lvl1pPr>
              <a:defRPr/>
            </a:lvl1pPr>
          </a:lstStyle>
          <a:p>
            <a:pPr>
              <a:defRPr/>
            </a:pPr>
            <a:fld id="{1C9F66FB-0BB3-4B83-BD2C-0BE2894C1BD3}" type="slidenum">
              <a:rPr lang="en-US"/>
              <a:pPr>
                <a:defRPr/>
              </a:pPr>
              <a:t>‹#›</a:t>
            </a:fld>
            <a:endParaRPr lang="en-US"/>
          </a:p>
        </p:txBody>
      </p:sp>
    </p:spTree>
    <p:extLst>
      <p:ext uri="{BB962C8B-B14F-4D97-AF65-F5344CB8AC3E}">
        <p14:creationId xmlns:p14="http://schemas.microsoft.com/office/powerpoint/2010/main" val="2969852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1</a:t>
            </a:r>
          </a:p>
        </p:txBody>
      </p:sp>
      <p:sp>
        <p:nvSpPr>
          <p:cNvPr id="9" name="Slide Number Placeholder 5"/>
          <p:cNvSpPr>
            <a:spLocks noGrp="1"/>
          </p:cNvSpPr>
          <p:nvPr>
            <p:ph type="sldNum" sz="quarter" idx="12"/>
          </p:nvPr>
        </p:nvSpPr>
        <p:spPr/>
        <p:txBody>
          <a:bodyPr/>
          <a:lstStyle>
            <a:lvl1pPr>
              <a:defRPr/>
            </a:lvl1pPr>
          </a:lstStyle>
          <a:p>
            <a:pPr>
              <a:defRPr/>
            </a:pPr>
            <a:fld id="{D4396889-30C8-4437-ADE8-05F2E3CAE203}" type="slidenum">
              <a:rPr lang="en-US"/>
              <a:pPr>
                <a:defRPr/>
              </a:pPr>
              <a:t>‹#›</a:t>
            </a:fld>
            <a:endParaRPr lang="en-US"/>
          </a:p>
        </p:txBody>
      </p:sp>
    </p:spTree>
    <p:extLst>
      <p:ext uri="{BB962C8B-B14F-4D97-AF65-F5344CB8AC3E}">
        <p14:creationId xmlns:p14="http://schemas.microsoft.com/office/powerpoint/2010/main" val="879936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1</a:t>
            </a:r>
          </a:p>
        </p:txBody>
      </p:sp>
      <p:sp>
        <p:nvSpPr>
          <p:cNvPr id="5" name="Slide Number Placeholder 5"/>
          <p:cNvSpPr>
            <a:spLocks noGrp="1"/>
          </p:cNvSpPr>
          <p:nvPr>
            <p:ph type="sldNum" sz="quarter" idx="12"/>
          </p:nvPr>
        </p:nvSpPr>
        <p:spPr/>
        <p:txBody>
          <a:bodyPr/>
          <a:lstStyle>
            <a:lvl1pPr>
              <a:defRPr/>
            </a:lvl1pPr>
          </a:lstStyle>
          <a:p>
            <a:pPr>
              <a:defRPr/>
            </a:pPr>
            <a:fld id="{7C3F9190-88F5-41DD-B8D0-D6D5A10CD8FF}" type="slidenum">
              <a:rPr lang="en-US"/>
              <a:pPr>
                <a:defRPr/>
              </a:pPr>
              <a:t>‹#›</a:t>
            </a:fld>
            <a:endParaRPr lang="en-US"/>
          </a:p>
        </p:txBody>
      </p:sp>
    </p:spTree>
    <p:extLst>
      <p:ext uri="{BB962C8B-B14F-4D97-AF65-F5344CB8AC3E}">
        <p14:creationId xmlns:p14="http://schemas.microsoft.com/office/powerpoint/2010/main" val="97903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63625"/>
            <a:ext cx="4129088" cy="536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063625"/>
            <a:ext cx="4129087" cy="536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2C7C5F-DF98-4765-A0DA-41E272A0132C}"/>
              </a:ext>
            </a:extLst>
          </p:cNvPr>
          <p:cNvSpPr>
            <a:spLocks noGrp="1" noChangeArrowheads="1"/>
          </p:cNvSpPr>
          <p:nvPr>
            <p:ph type="sldNum" sz="quarter" idx="10"/>
          </p:nvPr>
        </p:nvSpPr>
        <p:spPr>
          <a:ln/>
        </p:spPr>
        <p:txBody>
          <a:bodyPr/>
          <a:lstStyle>
            <a:lvl1pPr>
              <a:defRPr/>
            </a:lvl1pPr>
          </a:lstStyle>
          <a:p>
            <a:pPr>
              <a:defRPr/>
            </a:pPr>
            <a:fld id="{F8CB4D4D-D56F-494B-81FE-19990FB2221D}" type="slidenum">
              <a:rPr lang="en-US" altLang="en-US"/>
              <a:pPr>
                <a:defRPr/>
              </a:pPr>
              <a:t>‹#›</a:t>
            </a:fld>
            <a:endParaRPr lang="en-US" altLang="en-US" dirty="0"/>
          </a:p>
        </p:txBody>
      </p:sp>
    </p:spTree>
    <p:extLst>
      <p:ext uri="{BB962C8B-B14F-4D97-AF65-F5344CB8AC3E}">
        <p14:creationId xmlns:p14="http://schemas.microsoft.com/office/powerpoint/2010/main" val="210723623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1</a:t>
            </a:r>
          </a:p>
        </p:txBody>
      </p:sp>
      <p:sp>
        <p:nvSpPr>
          <p:cNvPr id="4" name="Slide Number Placeholder 5"/>
          <p:cNvSpPr>
            <a:spLocks noGrp="1"/>
          </p:cNvSpPr>
          <p:nvPr>
            <p:ph type="sldNum" sz="quarter" idx="12"/>
          </p:nvPr>
        </p:nvSpPr>
        <p:spPr/>
        <p:txBody>
          <a:bodyPr/>
          <a:lstStyle>
            <a:lvl1pPr>
              <a:defRPr/>
            </a:lvl1pPr>
          </a:lstStyle>
          <a:p>
            <a:pPr>
              <a:defRPr/>
            </a:pPr>
            <a:fld id="{CB93E3A9-F7AD-4FDD-B30B-A2C619307C63}" type="slidenum">
              <a:rPr lang="en-US"/>
              <a:pPr>
                <a:defRPr/>
              </a:pPr>
              <a:t>‹#›</a:t>
            </a:fld>
            <a:endParaRPr lang="en-US"/>
          </a:p>
        </p:txBody>
      </p:sp>
    </p:spTree>
    <p:extLst>
      <p:ext uri="{BB962C8B-B14F-4D97-AF65-F5344CB8AC3E}">
        <p14:creationId xmlns:p14="http://schemas.microsoft.com/office/powerpoint/2010/main" val="110081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1</a:t>
            </a:r>
          </a:p>
        </p:txBody>
      </p:sp>
      <p:sp>
        <p:nvSpPr>
          <p:cNvPr id="7" name="Slide Number Placeholder 5"/>
          <p:cNvSpPr>
            <a:spLocks noGrp="1"/>
          </p:cNvSpPr>
          <p:nvPr>
            <p:ph type="sldNum" sz="quarter" idx="12"/>
          </p:nvPr>
        </p:nvSpPr>
        <p:spPr/>
        <p:txBody>
          <a:bodyPr/>
          <a:lstStyle>
            <a:lvl1pPr>
              <a:defRPr/>
            </a:lvl1pPr>
          </a:lstStyle>
          <a:p>
            <a:pPr>
              <a:defRPr/>
            </a:pPr>
            <a:fld id="{6DE31F96-D597-41FD-8337-ABA35F77AC11}" type="slidenum">
              <a:rPr lang="en-US"/>
              <a:pPr>
                <a:defRPr/>
              </a:pPr>
              <a:t>‹#›</a:t>
            </a:fld>
            <a:endParaRPr lang="en-US"/>
          </a:p>
        </p:txBody>
      </p:sp>
    </p:spTree>
    <p:extLst>
      <p:ext uri="{BB962C8B-B14F-4D97-AF65-F5344CB8AC3E}">
        <p14:creationId xmlns:p14="http://schemas.microsoft.com/office/powerpoint/2010/main" val="3756187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1</a:t>
            </a:r>
          </a:p>
        </p:txBody>
      </p:sp>
      <p:sp>
        <p:nvSpPr>
          <p:cNvPr id="7" name="Slide Number Placeholder 5"/>
          <p:cNvSpPr>
            <a:spLocks noGrp="1"/>
          </p:cNvSpPr>
          <p:nvPr>
            <p:ph type="sldNum" sz="quarter" idx="12"/>
          </p:nvPr>
        </p:nvSpPr>
        <p:spPr/>
        <p:txBody>
          <a:bodyPr/>
          <a:lstStyle>
            <a:lvl1pPr>
              <a:defRPr/>
            </a:lvl1pPr>
          </a:lstStyle>
          <a:p>
            <a:pPr>
              <a:defRPr/>
            </a:pPr>
            <a:fld id="{A9CBCAA5-1645-491B-A4DC-9D8A394D5BB1}" type="slidenum">
              <a:rPr lang="en-US"/>
              <a:pPr>
                <a:defRPr/>
              </a:pPr>
              <a:t>‹#›</a:t>
            </a:fld>
            <a:endParaRPr lang="en-US"/>
          </a:p>
        </p:txBody>
      </p:sp>
    </p:spTree>
    <p:extLst>
      <p:ext uri="{BB962C8B-B14F-4D97-AF65-F5344CB8AC3E}">
        <p14:creationId xmlns:p14="http://schemas.microsoft.com/office/powerpoint/2010/main" val="4250032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CFC04FD2-33D7-498E-AB59-EBBCA8461F6A}" type="slidenum">
              <a:rPr lang="en-US"/>
              <a:pPr>
                <a:defRPr/>
              </a:pPr>
              <a:t>‹#›</a:t>
            </a:fld>
            <a:endParaRPr lang="en-US"/>
          </a:p>
        </p:txBody>
      </p:sp>
    </p:spTree>
    <p:extLst>
      <p:ext uri="{BB962C8B-B14F-4D97-AF65-F5344CB8AC3E}">
        <p14:creationId xmlns:p14="http://schemas.microsoft.com/office/powerpoint/2010/main" val="4285796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20F3EB93-E8D9-4CC8-A32E-64464B44FDAF}" type="slidenum">
              <a:rPr lang="en-US"/>
              <a:pPr>
                <a:defRPr/>
              </a:pPr>
              <a:t>‹#›</a:t>
            </a:fld>
            <a:endParaRPr lang="en-US"/>
          </a:p>
        </p:txBody>
      </p:sp>
    </p:spTree>
    <p:extLst>
      <p:ext uri="{BB962C8B-B14F-4D97-AF65-F5344CB8AC3E}">
        <p14:creationId xmlns:p14="http://schemas.microsoft.com/office/powerpoint/2010/main" val="11443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ARAD_brief_template_cover">
            <a:extLst>
              <a:ext uri="{FF2B5EF4-FFF2-40B4-BE49-F238E27FC236}">
                <a16:creationId xmlns:a16="http://schemas.microsoft.com/office/drawing/2014/main" id="{F62766F0-061D-495D-B779-503B0A60A2C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969" b="1"/>
          <a:stretch/>
        </p:blipFill>
        <p:spPr bwMode="auto">
          <a:xfrm>
            <a:off x="0" y="-272142"/>
            <a:ext cx="9143999" cy="713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9A3AC4EF-40C0-4E92-8BE1-C7226B6AB4B3}"/>
              </a:ext>
            </a:extLst>
          </p:cNvPr>
          <p:cNvSpPr>
            <a:spLocks noChangeArrowheads="1"/>
          </p:cNvSpPr>
          <p:nvPr/>
        </p:nvSpPr>
        <p:spPr bwMode="auto">
          <a:xfrm>
            <a:off x="341313" y="5357813"/>
            <a:ext cx="288607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a:p>
        </p:txBody>
      </p:sp>
      <p:sp>
        <p:nvSpPr>
          <p:cNvPr id="6" name="Rectangle 4">
            <a:extLst>
              <a:ext uri="{FF2B5EF4-FFF2-40B4-BE49-F238E27FC236}">
                <a16:creationId xmlns:a16="http://schemas.microsoft.com/office/drawing/2014/main" id="{695C7E37-3DDA-4F9A-808A-4240746D02FF}"/>
              </a:ext>
            </a:extLst>
          </p:cNvPr>
          <p:cNvSpPr>
            <a:spLocks noChangeArrowheads="1"/>
          </p:cNvSpPr>
          <p:nvPr/>
        </p:nvSpPr>
        <p:spPr bwMode="auto">
          <a:xfrm>
            <a:off x="238125" y="6005513"/>
            <a:ext cx="56388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8" rIns="91397" bIns="4569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defRPr/>
            </a:pPr>
            <a:r>
              <a:rPr lang="en-US" altLang="en-US" sz="800" dirty="0">
                <a:solidFill>
                  <a:schemeClr val="bg2"/>
                </a:solidFill>
              </a:rPr>
              <a:t>1200 New Jersey Ave., SE  |  Washington  |  DC 20590 </a:t>
            </a:r>
            <a:br>
              <a:rPr lang="en-US" altLang="en-US" sz="800" dirty="0">
                <a:solidFill>
                  <a:schemeClr val="bg2"/>
                </a:solidFill>
              </a:rPr>
            </a:br>
            <a:r>
              <a:rPr lang="en-US" altLang="en-US" sz="800" dirty="0">
                <a:solidFill>
                  <a:schemeClr val="bg2"/>
                </a:solidFill>
              </a:rPr>
              <a:t>w</a:t>
            </a:r>
            <a:r>
              <a:rPr lang="en-US" altLang="en-US" sz="800" b="1" dirty="0">
                <a:solidFill>
                  <a:schemeClr val="bg2"/>
                </a:solidFill>
              </a:rPr>
              <a:t> w w . d o t . g o v</a:t>
            </a:r>
          </a:p>
        </p:txBody>
      </p:sp>
      <p:sp>
        <p:nvSpPr>
          <p:cNvPr id="5122" name="Rectangle 2"/>
          <p:cNvSpPr>
            <a:spLocks noGrp="1" noChangeArrowheads="1"/>
          </p:cNvSpPr>
          <p:nvPr>
            <p:ph type="subTitle" sz="quarter" idx="1"/>
          </p:nvPr>
        </p:nvSpPr>
        <p:spPr>
          <a:xfrm>
            <a:off x="246063" y="5092700"/>
            <a:ext cx="7254875" cy="1006475"/>
          </a:xfrm>
          <a:prstGeom prst="rect">
            <a:avLst/>
          </a:prstGeom>
        </p:spPr>
        <p:txBody>
          <a:bodyPr lIns="82058" tIns="41029" rIns="82058" bIns="41029"/>
          <a:lstStyle>
            <a:lvl1pPr marL="0" indent="0" defTabSz="914400">
              <a:spcBef>
                <a:spcPct val="0"/>
              </a:spcBef>
              <a:buFont typeface="Wingdings" pitchFamily="2" charset="2"/>
              <a:buNone/>
              <a:defRPr sz="1600" b="0">
                <a:solidFill>
                  <a:srgbClr val="DDDDDD"/>
                </a:solidFill>
              </a:defRPr>
            </a:lvl1pPr>
          </a:lstStyle>
          <a:p>
            <a:pPr lvl="0"/>
            <a:r>
              <a:rPr lang="en-US" noProof="0"/>
              <a:t>Click to edit Master subtitle style</a:t>
            </a:r>
          </a:p>
        </p:txBody>
      </p:sp>
      <p:sp>
        <p:nvSpPr>
          <p:cNvPr id="5125" name="Rectangle 5"/>
          <p:cNvSpPr>
            <a:spLocks noGrp="1" noChangeArrowheads="1"/>
          </p:cNvSpPr>
          <p:nvPr>
            <p:ph type="ctrTitle" sz="quarter"/>
          </p:nvPr>
        </p:nvSpPr>
        <p:spPr>
          <a:xfrm>
            <a:off x="217488" y="3425825"/>
            <a:ext cx="7251700" cy="1358900"/>
          </a:xfrm>
        </p:spPr>
        <p:txBody>
          <a:bodyPr lIns="82058" tIns="41029" rIns="82058" bIns="41029" anchor="b"/>
          <a:lstStyle>
            <a:lvl1pPr defTabSz="820738">
              <a:lnSpc>
                <a:spcPct val="90000"/>
              </a:lnSpc>
              <a:spcAft>
                <a:spcPct val="8000"/>
              </a:spcAft>
              <a:buClr>
                <a:srgbClr val="B2B2B2"/>
              </a:buClr>
              <a:buSzPct val="110000"/>
              <a:defRPr sz="2800"/>
            </a:lvl1pPr>
          </a:lstStyle>
          <a:p>
            <a:pPr lvl="0"/>
            <a:r>
              <a:rPr lang="en-US" noProof="0"/>
              <a:t>CLICK TO EDIT MASTER TITLE STYLE</a:t>
            </a:r>
          </a:p>
        </p:txBody>
      </p:sp>
    </p:spTree>
    <p:extLst>
      <p:ext uri="{BB962C8B-B14F-4D97-AF65-F5344CB8AC3E}">
        <p14:creationId xmlns:p14="http://schemas.microsoft.com/office/powerpoint/2010/main" val="145429580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a:extLst>
              <a:ext uri="{FF2B5EF4-FFF2-40B4-BE49-F238E27FC236}">
                <a16:creationId xmlns:a16="http://schemas.microsoft.com/office/drawing/2014/main" id="{DACBD21A-D141-4415-95F4-79B25FC3A815}"/>
              </a:ext>
            </a:extLst>
          </p:cNvPr>
          <p:cNvSpPr>
            <a:spLocks noGrp="1" noChangeArrowheads="1"/>
          </p:cNvSpPr>
          <p:nvPr>
            <p:ph type="sldNum" sz="quarter" idx="10"/>
          </p:nvPr>
        </p:nvSpPr>
        <p:spPr>
          <a:ln/>
        </p:spPr>
        <p:txBody>
          <a:bodyPr/>
          <a:lstStyle>
            <a:lvl1pPr>
              <a:defRPr/>
            </a:lvl1pPr>
          </a:lstStyle>
          <a:p>
            <a:pPr>
              <a:defRPr/>
            </a:pPr>
            <a:fld id="{E5EFEE6F-C938-496A-89B3-8D4EA234B540}" type="slidenum">
              <a:rPr lang="en-US" altLang="en-US"/>
              <a:pPr>
                <a:defRPr/>
              </a:pPr>
              <a:t>‹#›</a:t>
            </a:fld>
            <a:endParaRPr lang="en-US" altLang="en-US" dirty="0"/>
          </a:p>
        </p:txBody>
      </p:sp>
    </p:spTree>
    <p:extLst>
      <p:ext uri="{BB962C8B-B14F-4D97-AF65-F5344CB8AC3E}">
        <p14:creationId xmlns:p14="http://schemas.microsoft.com/office/powerpoint/2010/main" val="208937630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D87AFD-8F1A-46B6-8F8A-BC91E97F5891}"/>
              </a:ext>
            </a:extLst>
          </p:cNvPr>
          <p:cNvSpPr>
            <a:spLocks noGrp="1" noChangeArrowheads="1"/>
          </p:cNvSpPr>
          <p:nvPr>
            <p:ph type="sldNum" sz="quarter" idx="10"/>
          </p:nvPr>
        </p:nvSpPr>
        <p:spPr>
          <a:ln/>
        </p:spPr>
        <p:txBody>
          <a:bodyPr/>
          <a:lstStyle>
            <a:lvl1pPr>
              <a:defRPr/>
            </a:lvl1pPr>
          </a:lstStyle>
          <a:p>
            <a:pPr>
              <a:defRPr/>
            </a:pPr>
            <a:fld id="{CB6AACF2-44E8-4CDE-882B-2F854D67694D}" type="slidenum">
              <a:rPr lang="en-US" altLang="en-US"/>
              <a:pPr>
                <a:defRPr/>
              </a:pPr>
              <a:t>‹#›</a:t>
            </a:fld>
            <a:endParaRPr lang="en-US" altLang="en-US" dirty="0"/>
          </a:p>
        </p:txBody>
      </p:sp>
    </p:spTree>
    <p:extLst>
      <p:ext uri="{BB962C8B-B14F-4D97-AF65-F5344CB8AC3E}">
        <p14:creationId xmlns:p14="http://schemas.microsoft.com/office/powerpoint/2010/main" val="31773940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A62C7C5F-DF98-4765-A0DA-41E272A0132C}"/>
              </a:ext>
            </a:extLst>
          </p:cNvPr>
          <p:cNvSpPr>
            <a:spLocks noGrp="1" noChangeArrowheads="1"/>
          </p:cNvSpPr>
          <p:nvPr>
            <p:ph type="sldNum" sz="quarter" idx="10"/>
          </p:nvPr>
        </p:nvSpPr>
        <p:spPr>
          <a:ln/>
        </p:spPr>
        <p:txBody>
          <a:bodyPr/>
          <a:lstStyle>
            <a:lvl1pPr>
              <a:defRPr/>
            </a:lvl1pPr>
          </a:lstStyle>
          <a:p>
            <a:pPr>
              <a:defRPr/>
            </a:pPr>
            <a:fld id="{F8CB4D4D-D56F-494B-81FE-19990FB2221D}" type="slidenum">
              <a:rPr lang="en-US" altLang="en-US"/>
              <a:pPr>
                <a:defRPr/>
              </a:pPr>
              <a:t>‹#›</a:t>
            </a:fld>
            <a:endParaRPr lang="en-US" altLang="en-US" dirty="0"/>
          </a:p>
        </p:txBody>
      </p:sp>
    </p:spTree>
    <p:extLst>
      <p:ext uri="{BB962C8B-B14F-4D97-AF65-F5344CB8AC3E}">
        <p14:creationId xmlns:p14="http://schemas.microsoft.com/office/powerpoint/2010/main" val="33877156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9441EC-103F-47AD-B935-7021A00A83D8}"/>
              </a:ext>
            </a:extLst>
          </p:cNvPr>
          <p:cNvSpPr>
            <a:spLocks noGrp="1" noChangeArrowheads="1"/>
          </p:cNvSpPr>
          <p:nvPr>
            <p:ph type="sldNum" sz="quarter" idx="10"/>
          </p:nvPr>
        </p:nvSpPr>
        <p:spPr>
          <a:ln/>
        </p:spPr>
        <p:txBody>
          <a:bodyPr/>
          <a:lstStyle>
            <a:lvl1pPr>
              <a:defRPr/>
            </a:lvl1pPr>
          </a:lstStyle>
          <a:p>
            <a:pPr>
              <a:defRPr/>
            </a:pPr>
            <a:fld id="{412E71CA-A85C-48C0-AF88-3A7747CCDADD}" type="slidenum">
              <a:rPr lang="en-US" altLang="en-US"/>
              <a:pPr>
                <a:defRPr/>
              </a:pPr>
              <a:t>‹#›</a:t>
            </a:fld>
            <a:endParaRPr lang="en-US" altLang="en-US" dirty="0"/>
          </a:p>
        </p:txBody>
      </p:sp>
    </p:spTree>
    <p:extLst>
      <p:ext uri="{BB962C8B-B14F-4D97-AF65-F5344CB8AC3E}">
        <p14:creationId xmlns:p14="http://schemas.microsoft.com/office/powerpoint/2010/main" val="49858647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9441EC-103F-47AD-B935-7021A00A83D8}"/>
              </a:ext>
            </a:extLst>
          </p:cNvPr>
          <p:cNvSpPr>
            <a:spLocks noGrp="1" noChangeArrowheads="1"/>
          </p:cNvSpPr>
          <p:nvPr>
            <p:ph type="sldNum" sz="quarter" idx="10"/>
          </p:nvPr>
        </p:nvSpPr>
        <p:spPr>
          <a:ln/>
        </p:spPr>
        <p:txBody>
          <a:bodyPr/>
          <a:lstStyle>
            <a:lvl1pPr>
              <a:defRPr/>
            </a:lvl1pPr>
          </a:lstStyle>
          <a:p>
            <a:pPr>
              <a:defRPr/>
            </a:pPr>
            <a:fld id="{412E71CA-A85C-48C0-AF88-3A7747CCDADD}" type="slidenum">
              <a:rPr lang="en-US" altLang="en-US"/>
              <a:pPr>
                <a:defRPr/>
              </a:pPr>
              <a:t>‹#›</a:t>
            </a:fld>
            <a:endParaRPr lang="en-US" altLang="en-US" dirty="0"/>
          </a:p>
        </p:txBody>
      </p:sp>
    </p:spTree>
    <p:extLst>
      <p:ext uri="{BB962C8B-B14F-4D97-AF65-F5344CB8AC3E}">
        <p14:creationId xmlns:p14="http://schemas.microsoft.com/office/powerpoint/2010/main" val="240260155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94FBFB3-292B-4067-999E-11D3C4FDD2C5}"/>
              </a:ext>
            </a:extLst>
          </p:cNvPr>
          <p:cNvSpPr>
            <a:spLocks noGrp="1" noChangeArrowheads="1"/>
          </p:cNvSpPr>
          <p:nvPr>
            <p:ph type="sldNum" sz="quarter" idx="10"/>
          </p:nvPr>
        </p:nvSpPr>
        <p:spPr>
          <a:ln/>
        </p:spPr>
        <p:txBody>
          <a:bodyPr/>
          <a:lstStyle>
            <a:lvl1pPr>
              <a:defRPr/>
            </a:lvl1pPr>
          </a:lstStyle>
          <a:p>
            <a:pPr>
              <a:defRPr/>
            </a:pPr>
            <a:fld id="{B763AFBA-364E-4AC0-8D33-1661F75A2007}" type="slidenum">
              <a:rPr lang="en-US" altLang="en-US"/>
              <a:pPr>
                <a:defRPr/>
              </a:pPr>
              <a:t>‹#›</a:t>
            </a:fld>
            <a:endParaRPr lang="en-US" altLang="en-US" dirty="0"/>
          </a:p>
        </p:txBody>
      </p:sp>
    </p:spTree>
    <p:extLst>
      <p:ext uri="{BB962C8B-B14F-4D97-AF65-F5344CB8AC3E}">
        <p14:creationId xmlns:p14="http://schemas.microsoft.com/office/powerpoint/2010/main" val="424266982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86BE7A-D732-4FF2-B3F4-DB0DE9BE615A}"/>
              </a:ext>
            </a:extLst>
          </p:cNvPr>
          <p:cNvSpPr>
            <a:spLocks noGrp="1" noChangeArrowheads="1"/>
          </p:cNvSpPr>
          <p:nvPr>
            <p:ph type="sldNum" sz="quarter" idx="10"/>
          </p:nvPr>
        </p:nvSpPr>
        <p:spPr>
          <a:ln/>
        </p:spPr>
        <p:txBody>
          <a:bodyPr/>
          <a:lstStyle>
            <a:lvl1pPr>
              <a:defRPr/>
            </a:lvl1pPr>
          </a:lstStyle>
          <a:p>
            <a:pPr>
              <a:defRPr/>
            </a:pPr>
            <a:fld id="{F8EB18A2-CF27-47DF-B403-7E8BD4BB9CCB}" type="slidenum">
              <a:rPr lang="en-US" altLang="en-US"/>
              <a:pPr>
                <a:defRPr/>
              </a:pPr>
              <a:t>‹#›</a:t>
            </a:fld>
            <a:endParaRPr lang="en-US" altLang="en-US" dirty="0"/>
          </a:p>
        </p:txBody>
      </p:sp>
    </p:spTree>
    <p:extLst>
      <p:ext uri="{BB962C8B-B14F-4D97-AF65-F5344CB8AC3E}">
        <p14:creationId xmlns:p14="http://schemas.microsoft.com/office/powerpoint/2010/main" val="326356733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3A702-8469-4F7B-90BE-C55A34B7E937}"/>
              </a:ext>
            </a:extLst>
          </p:cNvPr>
          <p:cNvSpPr>
            <a:spLocks noGrp="1" noChangeArrowheads="1"/>
          </p:cNvSpPr>
          <p:nvPr>
            <p:ph type="sldNum" sz="quarter" idx="10"/>
          </p:nvPr>
        </p:nvSpPr>
        <p:spPr>
          <a:ln/>
        </p:spPr>
        <p:txBody>
          <a:bodyPr/>
          <a:lstStyle>
            <a:lvl1pPr>
              <a:defRPr/>
            </a:lvl1pPr>
          </a:lstStyle>
          <a:p>
            <a:pPr>
              <a:defRPr/>
            </a:pPr>
            <a:fld id="{528771AF-9453-47C0-994A-1266DED98251}" type="slidenum">
              <a:rPr lang="en-US" altLang="en-US"/>
              <a:pPr>
                <a:defRPr/>
              </a:pPr>
              <a:t>‹#›</a:t>
            </a:fld>
            <a:endParaRPr lang="en-US" altLang="en-US" dirty="0"/>
          </a:p>
        </p:txBody>
      </p:sp>
    </p:spTree>
    <p:extLst>
      <p:ext uri="{BB962C8B-B14F-4D97-AF65-F5344CB8AC3E}">
        <p14:creationId xmlns:p14="http://schemas.microsoft.com/office/powerpoint/2010/main" val="19601548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F6BABB-BB44-4661-A74D-7E0B892B1C1D}"/>
              </a:ext>
            </a:extLst>
          </p:cNvPr>
          <p:cNvSpPr>
            <a:spLocks noGrp="1" noChangeArrowheads="1"/>
          </p:cNvSpPr>
          <p:nvPr>
            <p:ph type="sldNum" sz="quarter" idx="10"/>
          </p:nvPr>
        </p:nvSpPr>
        <p:spPr>
          <a:ln/>
        </p:spPr>
        <p:txBody>
          <a:bodyPr/>
          <a:lstStyle>
            <a:lvl1pPr>
              <a:defRPr/>
            </a:lvl1pPr>
          </a:lstStyle>
          <a:p>
            <a:pPr>
              <a:defRPr/>
            </a:pPr>
            <a:fld id="{5B6BE9B1-1704-4104-B92C-913AAA49BCCE}" type="slidenum">
              <a:rPr lang="en-US" altLang="en-US"/>
              <a:pPr>
                <a:defRPr/>
              </a:pPr>
              <a:t>‹#›</a:t>
            </a:fld>
            <a:endParaRPr lang="en-US" altLang="en-US" dirty="0"/>
          </a:p>
        </p:txBody>
      </p:sp>
    </p:spTree>
    <p:extLst>
      <p:ext uri="{BB962C8B-B14F-4D97-AF65-F5344CB8AC3E}">
        <p14:creationId xmlns:p14="http://schemas.microsoft.com/office/powerpoint/2010/main" val="140010857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1000" y="1063625"/>
            <a:ext cx="8410575" cy="5368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EA64A5-FAAF-44FD-90A3-0F3F1A83A400}"/>
              </a:ext>
            </a:extLst>
          </p:cNvPr>
          <p:cNvSpPr>
            <a:spLocks noGrp="1" noChangeArrowheads="1"/>
          </p:cNvSpPr>
          <p:nvPr>
            <p:ph type="sldNum" sz="quarter" idx="10"/>
          </p:nvPr>
        </p:nvSpPr>
        <p:spPr>
          <a:ln/>
        </p:spPr>
        <p:txBody>
          <a:bodyPr/>
          <a:lstStyle>
            <a:lvl1pPr>
              <a:defRPr/>
            </a:lvl1pPr>
          </a:lstStyle>
          <a:p>
            <a:pPr>
              <a:defRPr/>
            </a:pPr>
            <a:fld id="{1DCF8B2E-EDB6-4B81-8ABD-D166672BF3D7}" type="slidenum">
              <a:rPr lang="en-US" altLang="en-US"/>
              <a:pPr>
                <a:defRPr/>
              </a:pPr>
              <a:t>‹#›</a:t>
            </a:fld>
            <a:endParaRPr lang="en-US" altLang="en-US" dirty="0"/>
          </a:p>
        </p:txBody>
      </p:sp>
    </p:spTree>
    <p:extLst>
      <p:ext uri="{BB962C8B-B14F-4D97-AF65-F5344CB8AC3E}">
        <p14:creationId xmlns:p14="http://schemas.microsoft.com/office/powerpoint/2010/main" val="363749176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0"/>
            <a:ext cx="2101850" cy="6432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156325" cy="6432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95A05D-00D0-473F-96F4-7191AC893227}"/>
              </a:ext>
            </a:extLst>
          </p:cNvPr>
          <p:cNvSpPr>
            <a:spLocks noGrp="1" noChangeArrowheads="1"/>
          </p:cNvSpPr>
          <p:nvPr>
            <p:ph type="sldNum" sz="quarter" idx="10"/>
          </p:nvPr>
        </p:nvSpPr>
        <p:spPr>
          <a:ln/>
        </p:spPr>
        <p:txBody>
          <a:bodyPr/>
          <a:lstStyle>
            <a:lvl1pPr>
              <a:defRPr/>
            </a:lvl1pPr>
          </a:lstStyle>
          <a:p>
            <a:pPr>
              <a:defRPr/>
            </a:pPr>
            <a:fld id="{9FB8040A-E7AC-4DD5-A178-6639FFF76581}" type="slidenum">
              <a:rPr lang="en-US" altLang="en-US"/>
              <a:pPr>
                <a:defRPr/>
              </a:pPr>
              <a:t>‹#›</a:t>
            </a:fld>
            <a:endParaRPr lang="en-US" altLang="en-US" dirty="0"/>
          </a:p>
        </p:txBody>
      </p:sp>
    </p:spTree>
    <p:extLst>
      <p:ext uri="{BB962C8B-B14F-4D97-AF65-F5344CB8AC3E}">
        <p14:creationId xmlns:p14="http://schemas.microsoft.com/office/powerpoint/2010/main" val="42408929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94FBFB3-292B-4067-999E-11D3C4FDD2C5}"/>
              </a:ext>
            </a:extLst>
          </p:cNvPr>
          <p:cNvSpPr>
            <a:spLocks noGrp="1" noChangeArrowheads="1"/>
          </p:cNvSpPr>
          <p:nvPr>
            <p:ph type="sldNum" sz="quarter" idx="10"/>
          </p:nvPr>
        </p:nvSpPr>
        <p:spPr>
          <a:ln/>
        </p:spPr>
        <p:txBody>
          <a:bodyPr/>
          <a:lstStyle>
            <a:lvl1pPr>
              <a:defRPr/>
            </a:lvl1pPr>
          </a:lstStyle>
          <a:p>
            <a:pPr>
              <a:defRPr/>
            </a:pPr>
            <a:fld id="{B763AFBA-364E-4AC0-8D33-1661F75A2007}" type="slidenum">
              <a:rPr lang="en-US" altLang="en-US"/>
              <a:pPr>
                <a:defRPr/>
              </a:pPr>
              <a:t>‹#›</a:t>
            </a:fld>
            <a:endParaRPr lang="en-US" altLang="en-US" dirty="0"/>
          </a:p>
        </p:txBody>
      </p:sp>
    </p:spTree>
    <p:extLst>
      <p:ext uri="{BB962C8B-B14F-4D97-AF65-F5344CB8AC3E}">
        <p14:creationId xmlns:p14="http://schemas.microsoft.com/office/powerpoint/2010/main" val="5712632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86BE7A-D732-4FF2-B3F4-DB0DE9BE615A}"/>
              </a:ext>
            </a:extLst>
          </p:cNvPr>
          <p:cNvSpPr>
            <a:spLocks noGrp="1" noChangeArrowheads="1"/>
          </p:cNvSpPr>
          <p:nvPr>
            <p:ph type="sldNum" sz="quarter" idx="10"/>
          </p:nvPr>
        </p:nvSpPr>
        <p:spPr>
          <a:ln/>
        </p:spPr>
        <p:txBody>
          <a:bodyPr/>
          <a:lstStyle>
            <a:lvl1pPr>
              <a:defRPr/>
            </a:lvl1pPr>
          </a:lstStyle>
          <a:p>
            <a:pPr>
              <a:defRPr/>
            </a:pPr>
            <a:fld id="{F8EB18A2-CF27-47DF-B403-7E8BD4BB9CCB}" type="slidenum">
              <a:rPr lang="en-US" altLang="en-US"/>
              <a:pPr>
                <a:defRPr/>
              </a:pPr>
              <a:t>‹#›</a:t>
            </a:fld>
            <a:endParaRPr lang="en-US" altLang="en-US" dirty="0"/>
          </a:p>
        </p:txBody>
      </p:sp>
    </p:spTree>
    <p:extLst>
      <p:ext uri="{BB962C8B-B14F-4D97-AF65-F5344CB8AC3E}">
        <p14:creationId xmlns:p14="http://schemas.microsoft.com/office/powerpoint/2010/main" val="960924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3A702-8469-4F7B-90BE-C55A34B7E937}"/>
              </a:ext>
            </a:extLst>
          </p:cNvPr>
          <p:cNvSpPr>
            <a:spLocks noGrp="1" noChangeArrowheads="1"/>
          </p:cNvSpPr>
          <p:nvPr>
            <p:ph type="sldNum" sz="quarter" idx="10"/>
          </p:nvPr>
        </p:nvSpPr>
        <p:spPr>
          <a:ln/>
        </p:spPr>
        <p:txBody>
          <a:bodyPr/>
          <a:lstStyle>
            <a:lvl1pPr>
              <a:defRPr/>
            </a:lvl1pPr>
          </a:lstStyle>
          <a:p>
            <a:pPr>
              <a:defRPr/>
            </a:pPr>
            <a:fld id="{528771AF-9453-47C0-994A-1266DED98251}" type="slidenum">
              <a:rPr lang="en-US" altLang="en-US"/>
              <a:pPr>
                <a:defRPr/>
              </a:pPr>
              <a:t>‹#›</a:t>
            </a:fld>
            <a:endParaRPr lang="en-US" altLang="en-US" dirty="0"/>
          </a:p>
        </p:txBody>
      </p:sp>
    </p:spTree>
    <p:extLst>
      <p:ext uri="{BB962C8B-B14F-4D97-AF65-F5344CB8AC3E}">
        <p14:creationId xmlns:p14="http://schemas.microsoft.com/office/powerpoint/2010/main" val="41436325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F6BABB-BB44-4661-A74D-7E0B892B1C1D}"/>
              </a:ext>
            </a:extLst>
          </p:cNvPr>
          <p:cNvSpPr>
            <a:spLocks noGrp="1" noChangeArrowheads="1"/>
          </p:cNvSpPr>
          <p:nvPr>
            <p:ph type="sldNum" sz="quarter" idx="10"/>
          </p:nvPr>
        </p:nvSpPr>
        <p:spPr>
          <a:ln/>
        </p:spPr>
        <p:txBody>
          <a:bodyPr/>
          <a:lstStyle>
            <a:lvl1pPr>
              <a:defRPr/>
            </a:lvl1pPr>
          </a:lstStyle>
          <a:p>
            <a:pPr>
              <a:defRPr/>
            </a:pPr>
            <a:fld id="{5B6BE9B1-1704-4104-B92C-913AAA49BCCE}" type="slidenum">
              <a:rPr lang="en-US" altLang="en-US"/>
              <a:pPr>
                <a:defRPr/>
              </a:pPr>
              <a:t>‹#›</a:t>
            </a:fld>
            <a:endParaRPr lang="en-US" altLang="en-US" dirty="0"/>
          </a:p>
        </p:txBody>
      </p:sp>
    </p:spTree>
    <p:extLst>
      <p:ext uri="{BB962C8B-B14F-4D97-AF65-F5344CB8AC3E}">
        <p14:creationId xmlns:p14="http://schemas.microsoft.com/office/powerpoint/2010/main" val="24380913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MARAD_brief_template_page">
            <a:extLst>
              <a:ext uri="{FF2B5EF4-FFF2-40B4-BE49-F238E27FC236}">
                <a16:creationId xmlns:a16="http://schemas.microsoft.com/office/drawing/2014/main" id="{AEF33422-A09A-42FD-836A-76C1509D3F2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D8F7F841-FDD1-46D3-9114-1943B5160D98}"/>
              </a:ext>
            </a:extLst>
          </p:cNvPr>
          <p:cNvSpPr>
            <a:spLocks noGrp="1" noChangeArrowheads="1"/>
          </p:cNvSpPr>
          <p:nvPr>
            <p:ph type="title"/>
          </p:nvPr>
        </p:nvSpPr>
        <p:spPr bwMode="auto">
          <a:xfrm>
            <a:off x="382588" y="0"/>
            <a:ext cx="8226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103456B8-68F6-4CFF-AE6B-0CB64E382F26}"/>
              </a:ext>
            </a:extLst>
          </p:cNvPr>
          <p:cNvSpPr>
            <a:spLocks noGrp="1" noChangeArrowheads="1"/>
          </p:cNvSpPr>
          <p:nvPr>
            <p:ph type="sldNum" sz="quarter" idx="4"/>
          </p:nvPr>
        </p:nvSpPr>
        <p:spPr bwMode="auto">
          <a:xfrm>
            <a:off x="8453438" y="6550025"/>
            <a:ext cx="57467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ctr" eaLnBrk="1" hangingPunct="1">
              <a:defRPr sz="900" b="1">
                <a:solidFill>
                  <a:srgbClr val="3D4250"/>
                </a:solidFill>
              </a:defRPr>
            </a:lvl1pPr>
          </a:lstStyle>
          <a:p>
            <a:pPr>
              <a:defRPr/>
            </a:pPr>
            <a:fld id="{0B6F9452-6A2D-4ECE-A027-C80C507C62F9}" type="slidenum">
              <a:rPr lang="en-US" altLang="en-US"/>
              <a:pPr>
                <a:defRPr/>
              </a:pPr>
              <a:t>‹#›</a:t>
            </a:fld>
            <a:endParaRPr lang="en-US" altLang="en-US" dirty="0"/>
          </a:p>
        </p:txBody>
      </p:sp>
      <p:sp>
        <p:nvSpPr>
          <p:cNvPr id="1029" name="Rectangle 5">
            <a:extLst>
              <a:ext uri="{FF2B5EF4-FFF2-40B4-BE49-F238E27FC236}">
                <a16:creationId xmlns:a16="http://schemas.microsoft.com/office/drawing/2014/main" id="{ECDC891F-108D-4A48-9CBB-5FC2FC13A327}"/>
              </a:ext>
            </a:extLst>
          </p:cNvPr>
          <p:cNvSpPr>
            <a:spLocks noGrp="1" noChangeArrowheads="1"/>
          </p:cNvSpPr>
          <p:nvPr>
            <p:ph type="body" idx="1"/>
          </p:nvPr>
        </p:nvSpPr>
        <p:spPr bwMode="auto">
          <a:xfrm>
            <a:off x="381000" y="1063625"/>
            <a:ext cx="84105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4" rIns="91407" bIns="457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385" r:id="rId1"/>
    <p:sldLayoutId id="2147486365" r:id="rId2"/>
    <p:sldLayoutId id="2147486366" r:id="rId3"/>
    <p:sldLayoutId id="2147486367" r:id="rId4"/>
    <p:sldLayoutId id="2147486368" r:id="rId5"/>
    <p:sldLayoutId id="2147486369" r:id="rId6"/>
    <p:sldLayoutId id="2147486370" r:id="rId7"/>
    <p:sldLayoutId id="2147486371" r:id="rId8"/>
    <p:sldLayoutId id="2147486372" r:id="rId9"/>
    <p:sldLayoutId id="2147486373" r:id="rId10"/>
    <p:sldLayoutId id="2147486374" r:id="rId11"/>
  </p:sldLayoutIdLst>
  <p:transition/>
  <p:hf hdr="0" ftr="0" dt="0"/>
  <p:txStyles>
    <p:title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p:titleStyle>
    <p:bodyStyle>
      <a:lvl1pPr marL="228600" indent="-228600" algn="l" defTabSz="820738" rtl="0" eaLnBrk="0" fontAlgn="base" hangingPunct="0">
        <a:spcBef>
          <a:spcPct val="50000"/>
        </a:spcBef>
        <a:spcAft>
          <a:spcPct val="8000"/>
        </a:spcAft>
        <a:buClr>
          <a:srgbClr val="003366"/>
        </a:buClr>
        <a:buSzPct val="110000"/>
        <a:buFont typeface="Wingdings" panose="05000000000000000000" pitchFamily="2" charset="2"/>
        <a:buChar char="§"/>
        <a:defRPr b="1">
          <a:solidFill>
            <a:srgbClr val="23405F"/>
          </a:solidFill>
          <a:latin typeface="+mn-lt"/>
          <a:ea typeface="+mn-ea"/>
          <a:cs typeface="+mn-cs"/>
        </a:defRPr>
      </a:lvl1pPr>
      <a:lvl2pPr marL="666750" indent="-257175" algn="l" defTabSz="820738" rtl="0" eaLnBrk="0" fontAlgn="base" hangingPunct="0">
        <a:lnSpc>
          <a:spcPct val="90000"/>
        </a:lnSpc>
        <a:spcBef>
          <a:spcPct val="25000"/>
        </a:spcBef>
        <a:spcAft>
          <a:spcPct val="0"/>
        </a:spcAft>
        <a:buClr>
          <a:srgbClr val="B2B2B2"/>
        </a:buClr>
        <a:buChar char="–"/>
        <a:defRPr sz="1600">
          <a:solidFill>
            <a:srgbClr val="23405F"/>
          </a:solidFill>
          <a:latin typeface="+mn-lt"/>
        </a:defRPr>
      </a:lvl2pPr>
      <a:lvl3pPr marL="1025525" indent="-204788" algn="l" defTabSz="820738" rtl="0" eaLnBrk="0" fontAlgn="base" hangingPunct="0">
        <a:spcBef>
          <a:spcPct val="20000"/>
        </a:spcBef>
        <a:spcAft>
          <a:spcPct val="0"/>
        </a:spcAft>
        <a:buClr>
          <a:srgbClr val="B2B2B2"/>
        </a:buClr>
        <a:buChar char="•"/>
        <a:defRPr sz="1200">
          <a:solidFill>
            <a:srgbClr val="23405F"/>
          </a:solidFill>
          <a:latin typeface="+mn-lt"/>
        </a:defRPr>
      </a:lvl3pPr>
      <a:lvl4pPr marL="1436688" indent="-206375" algn="l" defTabSz="820738" rtl="0" eaLnBrk="0" fontAlgn="base" hangingPunct="0">
        <a:spcBef>
          <a:spcPct val="20000"/>
        </a:spcBef>
        <a:spcAft>
          <a:spcPct val="0"/>
        </a:spcAft>
        <a:buClr>
          <a:srgbClr val="B2B2B2"/>
        </a:buClr>
        <a:buChar char="–"/>
        <a:defRPr sz="1200">
          <a:solidFill>
            <a:srgbClr val="23405F"/>
          </a:solidFill>
          <a:latin typeface="+mn-lt"/>
        </a:defRPr>
      </a:lvl4pPr>
      <a:lvl5pPr marL="1846263" indent="-204788" algn="l" defTabSz="820738" rtl="0" eaLnBrk="0" fontAlgn="base" hangingPunct="0">
        <a:spcBef>
          <a:spcPct val="20000"/>
        </a:spcBef>
        <a:spcAft>
          <a:spcPct val="0"/>
        </a:spcAft>
        <a:buClr>
          <a:srgbClr val="B2B2B2"/>
        </a:buClr>
        <a:buChar char="»"/>
        <a:defRPr sz="1200">
          <a:solidFill>
            <a:srgbClr val="23405F"/>
          </a:solidFill>
          <a:latin typeface="+mn-lt"/>
        </a:defRPr>
      </a:lvl5pPr>
      <a:lvl6pPr marL="2303463" indent="-204788" algn="l" defTabSz="820738" rtl="0" fontAlgn="base">
        <a:spcBef>
          <a:spcPct val="20000"/>
        </a:spcBef>
        <a:spcAft>
          <a:spcPct val="0"/>
        </a:spcAft>
        <a:buClr>
          <a:srgbClr val="B2B2B2"/>
        </a:buClr>
        <a:buChar char="»"/>
        <a:defRPr sz="1200">
          <a:solidFill>
            <a:srgbClr val="23405F"/>
          </a:solidFill>
          <a:latin typeface="+mn-lt"/>
        </a:defRPr>
      </a:lvl6pPr>
      <a:lvl7pPr marL="2760663" indent="-204788" algn="l" defTabSz="820738" rtl="0" fontAlgn="base">
        <a:spcBef>
          <a:spcPct val="20000"/>
        </a:spcBef>
        <a:spcAft>
          <a:spcPct val="0"/>
        </a:spcAft>
        <a:buClr>
          <a:srgbClr val="B2B2B2"/>
        </a:buClr>
        <a:buChar char="»"/>
        <a:defRPr sz="1200">
          <a:solidFill>
            <a:srgbClr val="23405F"/>
          </a:solidFill>
          <a:latin typeface="+mn-lt"/>
        </a:defRPr>
      </a:lvl7pPr>
      <a:lvl8pPr marL="3217863" indent="-204788" algn="l" defTabSz="820738" rtl="0" fontAlgn="base">
        <a:spcBef>
          <a:spcPct val="20000"/>
        </a:spcBef>
        <a:spcAft>
          <a:spcPct val="0"/>
        </a:spcAft>
        <a:buClr>
          <a:srgbClr val="B2B2B2"/>
        </a:buClr>
        <a:buChar char="»"/>
        <a:defRPr sz="1200">
          <a:solidFill>
            <a:srgbClr val="23405F"/>
          </a:solidFill>
          <a:latin typeface="+mn-lt"/>
        </a:defRPr>
      </a:lvl8pPr>
      <a:lvl9pPr marL="3675063" indent="-204788" algn="l" defTabSz="820738" rtl="0" fontAlgn="base">
        <a:spcBef>
          <a:spcPct val="20000"/>
        </a:spcBef>
        <a:spcAft>
          <a:spcPct val="0"/>
        </a:spcAft>
        <a:buClr>
          <a:srgbClr val="B2B2B2"/>
        </a:buClr>
        <a:buChar char="»"/>
        <a:defRPr sz="1200">
          <a:solidFill>
            <a:srgbClr val="2340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RAD_brief_template_page">
            <a:extLst>
              <a:ext uri="{FF2B5EF4-FFF2-40B4-BE49-F238E27FC236}">
                <a16:creationId xmlns:a16="http://schemas.microsoft.com/office/drawing/2014/main" id="{1681856D-F4AE-4FC5-A63F-38C246FA37C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08EAA3FB-3597-4B4D-8E24-8C3CB31E82A6}"/>
              </a:ext>
            </a:extLst>
          </p:cNvPr>
          <p:cNvSpPr>
            <a:spLocks noGrp="1" noChangeArrowheads="1"/>
          </p:cNvSpPr>
          <p:nvPr>
            <p:ph type="title"/>
          </p:nvPr>
        </p:nvSpPr>
        <p:spPr bwMode="auto">
          <a:xfrm>
            <a:off x="382588" y="0"/>
            <a:ext cx="8226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101BEDBF-7B7B-434C-A626-23B3F50145BD}"/>
              </a:ext>
            </a:extLst>
          </p:cNvPr>
          <p:cNvSpPr>
            <a:spLocks noGrp="1" noChangeArrowheads="1"/>
          </p:cNvSpPr>
          <p:nvPr>
            <p:ph type="sldNum" sz="quarter" idx="4"/>
          </p:nvPr>
        </p:nvSpPr>
        <p:spPr bwMode="auto">
          <a:xfrm>
            <a:off x="8453438" y="6550025"/>
            <a:ext cx="57467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ctr" eaLnBrk="1" hangingPunct="1">
              <a:defRPr sz="900" b="1">
                <a:solidFill>
                  <a:srgbClr val="3D4250"/>
                </a:solidFill>
              </a:defRPr>
            </a:lvl1pPr>
          </a:lstStyle>
          <a:p>
            <a:pPr>
              <a:defRPr/>
            </a:pPr>
            <a:fld id="{DB6BFAF8-A6F2-48B6-BC84-BAAF021CC711}" type="slidenum">
              <a:rPr lang="en-US" altLang="en-US"/>
              <a:pPr>
                <a:defRPr/>
              </a:pPr>
              <a:t>‹#›</a:t>
            </a:fld>
            <a:endParaRPr lang="en-US" altLang="en-US" dirty="0"/>
          </a:p>
        </p:txBody>
      </p:sp>
      <p:sp>
        <p:nvSpPr>
          <p:cNvPr id="2053" name="Rectangle 5">
            <a:extLst>
              <a:ext uri="{FF2B5EF4-FFF2-40B4-BE49-F238E27FC236}">
                <a16:creationId xmlns:a16="http://schemas.microsoft.com/office/drawing/2014/main" id="{F00C75B1-FDAB-4DB9-A9E5-9A44A80D0C59}"/>
              </a:ext>
            </a:extLst>
          </p:cNvPr>
          <p:cNvSpPr>
            <a:spLocks noGrp="1" noChangeArrowheads="1"/>
          </p:cNvSpPr>
          <p:nvPr>
            <p:ph type="body" idx="1"/>
          </p:nvPr>
        </p:nvSpPr>
        <p:spPr bwMode="auto">
          <a:xfrm>
            <a:off x="381000" y="1063625"/>
            <a:ext cx="84105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4" rIns="91407" bIns="457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386"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Lst>
  <p:transition/>
  <p:hf hdr="0" dt="0"/>
  <p:txStyles>
    <p:title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p:titleStyle>
    <p:bodyStyle>
      <a:lvl1pPr marL="228600" indent="-228600" algn="l" defTabSz="820738" rtl="0" eaLnBrk="0" fontAlgn="base" hangingPunct="0">
        <a:spcBef>
          <a:spcPct val="50000"/>
        </a:spcBef>
        <a:spcAft>
          <a:spcPct val="8000"/>
        </a:spcAft>
        <a:buClr>
          <a:srgbClr val="003366"/>
        </a:buClr>
        <a:buSzPct val="110000"/>
        <a:buFont typeface="Wingdings" panose="05000000000000000000" pitchFamily="2" charset="2"/>
        <a:buChar char="§"/>
        <a:defRPr b="1">
          <a:solidFill>
            <a:srgbClr val="23405F"/>
          </a:solidFill>
          <a:latin typeface="+mn-lt"/>
          <a:ea typeface="+mn-ea"/>
          <a:cs typeface="+mn-cs"/>
        </a:defRPr>
      </a:lvl1pPr>
      <a:lvl2pPr marL="666750" indent="-257175" algn="l" defTabSz="820738" rtl="0" eaLnBrk="0" fontAlgn="base" hangingPunct="0">
        <a:lnSpc>
          <a:spcPct val="90000"/>
        </a:lnSpc>
        <a:spcBef>
          <a:spcPct val="25000"/>
        </a:spcBef>
        <a:spcAft>
          <a:spcPct val="0"/>
        </a:spcAft>
        <a:buClr>
          <a:srgbClr val="B2B2B2"/>
        </a:buClr>
        <a:buChar char="–"/>
        <a:defRPr sz="1600">
          <a:solidFill>
            <a:srgbClr val="23405F"/>
          </a:solidFill>
          <a:latin typeface="+mn-lt"/>
        </a:defRPr>
      </a:lvl2pPr>
      <a:lvl3pPr marL="1025525" indent="-204788" algn="l" defTabSz="820738" rtl="0" eaLnBrk="0" fontAlgn="base" hangingPunct="0">
        <a:spcBef>
          <a:spcPct val="20000"/>
        </a:spcBef>
        <a:spcAft>
          <a:spcPct val="0"/>
        </a:spcAft>
        <a:buClr>
          <a:srgbClr val="B2B2B2"/>
        </a:buClr>
        <a:buChar char="•"/>
        <a:defRPr sz="1200">
          <a:solidFill>
            <a:srgbClr val="23405F"/>
          </a:solidFill>
          <a:latin typeface="+mn-lt"/>
        </a:defRPr>
      </a:lvl3pPr>
      <a:lvl4pPr marL="1436688" indent="-206375" algn="l" defTabSz="820738" rtl="0" eaLnBrk="0" fontAlgn="base" hangingPunct="0">
        <a:spcBef>
          <a:spcPct val="20000"/>
        </a:spcBef>
        <a:spcAft>
          <a:spcPct val="0"/>
        </a:spcAft>
        <a:buClr>
          <a:srgbClr val="B2B2B2"/>
        </a:buClr>
        <a:buChar char="–"/>
        <a:defRPr sz="1200">
          <a:solidFill>
            <a:srgbClr val="23405F"/>
          </a:solidFill>
          <a:latin typeface="+mn-lt"/>
        </a:defRPr>
      </a:lvl4pPr>
      <a:lvl5pPr marL="1846263" indent="-204788" algn="l" defTabSz="820738" rtl="0" eaLnBrk="0" fontAlgn="base" hangingPunct="0">
        <a:spcBef>
          <a:spcPct val="20000"/>
        </a:spcBef>
        <a:spcAft>
          <a:spcPct val="0"/>
        </a:spcAft>
        <a:buClr>
          <a:srgbClr val="B2B2B2"/>
        </a:buClr>
        <a:buChar char="»"/>
        <a:defRPr sz="1200">
          <a:solidFill>
            <a:srgbClr val="23405F"/>
          </a:solidFill>
          <a:latin typeface="+mn-lt"/>
        </a:defRPr>
      </a:lvl5pPr>
      <a:lvl6pPr marL="2303463" indent="-204788" algn="l" defTabSz="820738" rtl="0" fontAlgn="base">
        <a:spcBef>
          <a:spcPct val="20000"/>
        </a:spcBef>
        <a:spcAft>
          <a:spcPct val="0"/>
        </a:spcAft>
        <a:buClr>
          <a:srgbClr val="B2B2B2"/>
        </a:buClr>
        <a:buChar char="»"/>
        <a:defRPr sz="1200">
          <a:solidFill>
            <a:srgbClr val="23405F"/>
          </a:solidFill>
          <a:latin typeface="+mn-lt"/>
        </a:defRPr>
      </a:lvl6pPr>
      <a:lvl7pPr marL="2760663" indent="-204788" algn="l" defTabSz="820738" rtl="0" fontAlgn="base">
        <a:spcBef>
          <a:spcPct val="20000"/>
        </a:spcBef>
        <a:spcAft>
          <a:spcPct val="0"/>
        </a:spcAft>
        <a:buClr>
          <a:srgbClr val="B2B2B2"/>
        </a:buClr>
        <a:buChar char="»"/>
        <a:defRPr sz="1200">
          <a:solidFill>
            <a:srgbClr val="23405F"/>
          </a:solidFill>
          <a:latin typeface="+mn-lt"/>
        </a:defRPr>
      </a:lvl7pPr>
      <a:lvl8pPr marL="3217863" indent="-204788" algn="l" defTabSz="820738" rtl="0" fontAlgn="base">
        <a:spcBef>
          <a:spcPct val="20000"/>
        </a:spcBef>
        <a:spcAft>
          <a:spcPct val="0"/>
        </a:spcAft>
        <a:buClr>
          <a:srgbClr val="B2B2B2"/>
        </a:buClr>
        <a:buChar char="»"/>
        <a:defRPr sz="1200">
          <a:solidFill>
            <a:srgbClr val="23405F"/>
          </a:solidFill>
          <a:latin typeface="+mn-lt"/>
        </a:defRPr>
      </a:lvl8pPr>
      <a:lvl9pPr marL="3675063" indent="-204788" algn="l" defTabSz="820738" rtl="0" fontAlgn="base">
        <a:spcBef>
          <a:spcPct val="20000"/>
        </a:spcBef>
        <a:spcAft>
          <a:spcPct val="0"/>
        </a:spcAft>
        <a:buClr>
          <a:srgbClr val="B2B2B2"/>
        </a:buClr>
        <a:buChar char="»"/>
        <a:defRPr sz="1200">
          <a:solidFill>
            <a:srgbClr val="2340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MARAD_brief_template_page">
            <a:extLst>
              <a:ext uri="{FF2B5EF4-FFF2-40B4-BE49-F238E27FC236}">
                <a16:creationId xmlns:a16="http://schemas.microsoft.com/office/drawing/2014/main" id="{AEF33422-A09A-42FD-836A-76C1509D3F2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D8F7F841-FDD1-46D3-9114-1943B5160D98}"/>
              </a:ext>
            </a:extLst>
          </p:cNvPr>
          <p:cNvSpPr>
            <a:spLocks noGrp="1" noChangeArrowheads="1"/>
          </p:cNvSpPr>
          <p:nvPr>
            <p:ph type="title"/>
          </p:nvPr>
        </p:nvSpPr>
        <p:spPr bwMode="auto">
          <a:xfrm>
            <a:off x="382588" y="0"/>
            <a:ext cx="8226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103456B8-68F6-4CFF-AE6B-0CB64E382F26}"/>
              </a:ext>
            </a:extLst>
          </p:cNvPr>
          <p:cNvSpPr>
            <a:spLocks noGrp="1" noChangeArrowheads="1"/>
          </p:cNvSpPr>
          <p:nvPr>
            <p:ph type="sldNum" sz="quarter" idx="4"/>
          </p:nvPr>
        </p:nvSpPr>
        <p:spPr bwMode="auto">
          <a:xfrm>
            <a:off x="8453438" y="6550025"/>
            <a:ext cx="57467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ctr" eaLnBrk="1" hangingPunct="1">
              <a:defRPr sz="900" b="1">
                <a:solidFill>
                  <a:srgbClr val="3D4250"/>
                </a:solidFill>
              </a:defRPr>
            </a:lvl1pPr>
          </a:lstStyle>
          <a:p>
            <a:pPr>
              <a:defRPr/>
            </a:pPr>
            <a:fld id="{0B6F9452-6A2D-4ECE-A027-C80C507C62F9}" type="slidenum">
              <a:rPr lang="en-US" altLang="en-US"/>
              <a:pPr>
                <a:defRPr/>
              </a:pPr>
              <a:t>‹#›</a:t>
            </a:fld>
            <a:endParaRPr lang="en-US" altLang="en-US" dirty="0"/>
          </a:p>
        </p:txBody>
      </p:sp>
      <p:sp>
        <p:nvSpPr>
          <p:cNvPr id="1029" name="Rectangle 5">
            <a:extLst>
              <a:ext uri="{FF2B5EF4-FFF2-40B4-BE49-F238E27FC236}">
                <a16:creationId xmlns:a16="http://schemas.microsoft.com/office/drawing/2014/main" id="{ECDC891F-108D-4A48-9CBB-5FC2FC13A327}"/>
              </a:ext>
            </a:extLst>
          </p:cNvPr>
          <p:cNvSpPr>
            <a:spLocks noGrp="1" noChangeArrowheads="1"/>
          </p:cNvSpPr>
          <p:nvPr>
            <p:ph type="body" idx="1"/>
          </p:nvPr>
        </p:nvSpPr>
        <p:spPr bwMode="auto">
          <a:xfrm>
            <a:off x="381000" y="1063625"/>
            <a:ext cx="84105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4" rIns="91407" bIns="4570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420671903"/>
      </p:ext>
    </p:extLst>
  </p:cSld>
  <p:clrMap bg1="lt1" tx1="dk1" bg2="lt2" tx2="dk2" accent1="accent1" accent2="accent2" accent3="accent3" accent4="accent4" accent5="accent5" accent6="accent6" hlink="hlink" folHlink="folHlink"/>
  <p:sldLayoutIdLst>
    <p:sldLayoutId id="2147486388" r:id="rId1"/>
    <p:sldLayoutId id="2147486389" r:id="rId2"/>
    <p:sldLayoutId id="2147486390" r:id="rId3"/>
    <p:sldLayoutId id="2147486391" r:id="rId4"/>
    <p:sldLayoutId id="2147486392" r:id="rId5"/>
    <p:sldLayoutId id="2147486393" r:id="rId6"/>
    <p:sldLayoutId id="2147486394" r:id="rId7"/>
    <p:sldLayoutId id="2147486395" r:id="rId8"/>
    <p:sldLayoutId id="2147486396" r:id="rId9"/>
    <p:sldLayoutId id="2147486397" r:id="rId10"/>
    <p:sldLayoutId id="2147486398" r:id="rId11"/>
  </p:sldLayoutIdLst>
  <p:transition/>
  <p:hf hdr="0" ftr="0" dt="0"/>
  <p:txStyles>
    <p:title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p:titleStyle>
    <p:bodyStyle>
      <a:lvl1pPr marL="228600" indent="-228600" algn="l" defTabSz="820738" rtl="0" eaLnBrk="0" fontAlgn="base" hangingPunct="0">
        <a:spcBef>
          <a:spcPct val="50000"/>
        </a:spcBef>
        <a:spcAft>
          <a:spcPct val="8000"/>
        </a:spcAft>
        <a:buClr>
          <a:srgbClr val="003366"/>
        </a:buClr>
        <a:buSzPct val="110000"/>
        <a:buFont typeface="Arial" panose="020B0604020202020204" pitchFamily="34" charset="0"/>
        <a:buChar char="•"/>
        <a:defRPr b="1">
          <a:solidFill>
            <a:srgbClr val="23405F"/>
          </a:solidFill>
          <a:latin typeface="+mn-lt"/>
          <a:ea typeface="+mn-ea"/>
          <a:cs typeface="+mn-cs"/>
        </a:defRPr>
      </a:lvl1pPr>
      <a:lvl2pPr marL="666750" indent="-257175" algn="l" defTabSz="820738" rtl="0" eaLnBrk="0" fontAlgn="base" hangingPunct="0">
        <a:lnSpc>
          <a:spcPct val="90000"/>
        </a:lnSpc>
        <a:spcBef>
          <a:spcPct val="25000"/>
        </a:spcBef>
        <a:spcAft>
          <a:spcPct val="0"/>
        </a:spcAft>
        <a:buClr>
          <a:srgbClr val="B2B2B2"/>
        </a:buClr>
        <a:buChar char="–"/>
        <a:defRPr sz="1600">
          <a:solidFill>
            <a:srgbClr val="23405F"/>
          </a:solidFill>
          <a:latin typeface="+mn-lt"/>
        </a:defRPr>
      </a:lvl2pPr>
      <a:lvl3pPr marL="1025525" indent="-204788" algn="l" defTabSz="820738" rtl="0" eaLnBrk="0" fontAlgn="base" hangingPunct="0">
        <a:spcBef>
          <a:spcPct val="20000"/>
        </a:spcBef>
        <a:spcAft>
          <a:spcPct val="0"/>
        </a:spcAft>
        <a:buClr>
          <a:srgbClr val="B2B2B2"/>
        </a:buClr>
        <a:buChar char="•"/>
        <a:defRPr sz="1200">
          <a:solidFill>
            <a:srgbClr val="23405F"/>
          </a:solidFill>
          <a:latin typeface="+mn-lt"/>
        </a:defRPr>
      </a:lvl3pPr>
      <a:lvl4pPr marL="1436688" indent="-206375" algn="l" defTabSz="820738" rtl="0" eaLnBrk="0" fontAlgn="base" hangingPunct="0">
        <a:spcBef>
          <a:spcPct val="20000"/>
        </a:spcBef>
        <a:spcAft>
          <a:spcPct val="0"/>
        </a:spcAft>
        <a:buClr>
          <a:srgbClr val="B2B2B2"/>
        </a:buClr>
        <a:buChar char="–"/>
        <a:defRPr sz="1200">
          <a:solidFill>
            <a:srgbClr val="23405F"/>
          </a:solidFill>
          <a:latin typeface="+mn-lt"/>
        </a:defRPr>
      </a:lvl4pPr>
      <a:lvl5pPr marL="1846263" indent="-204788" algn="l" defTabSz="820738" rtl="0" eaLnBrk="0" fontAlgn="base" hangingPunct="0">
        <a:spcBef>
          <a:spcPct val="20000"/>
        </a:spcBef>
        <a:spcAft>
          <a:spcPct val="0"/>
        </a:spcAft>
        <a:buClr>
          <a:srgbClr val="B2B2B2"/>
        </a:buClr>
        <a:buChar char="»"/>
        <a:defRPr sz="1200">
          <a:solidFill>
            <a:srgbClr val="23405F"/>
          </a:solidFill>
          <a:latin typeface="+mn-lt"/>
        </a:defRPr>
      </a:lvl5pPr>
      <a:lvl6pPr marL="2303463" indent="-204788" algn="l" defTabSz="820738" rtl="0" fontAlgn="base">
        <a:spcBef>
          <a:spcPct val="20000"/>
        </a:spcBef>
        <a:spcAft>
          <a:spcPct val="0"/>
        </a:spcAft>
        <a:buClr>
          <a:srgbClr val="B2B2B2"/>
        </a:buClr>
        <a:buChar char="»"/>
        <a:defRPr sz="1200">
          <a:solidFill>
            <a:srgbClr val="23405F"/>
          </a:solidFill>
          <a:latin typeface="+mn-lt"/>
        </a:defRPr>
      </a:lvl6pPr>
      <a:lvl7pPr marL="2760663" indent="-204788" algn="l" defTabSz="820738" rtl="0" fontAlgn="base">
        <a:spcBef>
          <a:spcPct val="20000"/>
        </a:spcBef>
        <a:spcAft>
          <a:spcPct val="0"/>
        </a:spcAft>
        <a:buClr>
          <a:srgbClr val="B2B2B2"/>
        </a:buClr>
        <a:buChar char="»"/>
        <a:defRPr sz="1200">
          <a:solidFill>
            <a:srgbClr val="23405F"/>
          </a:solidFill>
          <a:latin typeface="+mn-lt"/>
        </a:defRPr>
      </a:lvl7pPr>
      <a:lvl8pPr marL="3217863" indent="-204788" algn="l" defTabSz="820738" rtl="0" fontAlgn="base">
        <a:spcBef>
          <a:spcPct val="20000"/>
        </a:spcBef>
        <a:spcAft>
          <a:spcPct val="0"/>
        </a:spcAft>
        <a:buClr>
          <a:srgbClr val="B2B2B2"/>
        </a:buClr>
        <a:buChar char="»"/>
        <a:defRPr sz="1200">
          <a:solidFill>
            <a:srgbClr val="23405F"/>
          </a:solidFill>
          <a:latin typeface="+mn-lt"/>
        </a:defRPr>
      </a:lvl8pPr>
      <a:lvl9pPr marL="3675063" indent="-204788" algn="l" defTabSz="820738" rtl="0" fontAlgn="base">
        <a:spcBef>
          <a:spcPct val="20000"/>
        </a:spcBef>
        <a:spcAft>
          <a:spcPct val="0"/>
        </a:spcAft>
        <a:buClr>
          <a:srgbClr val="B2B2B2"/>
        </a:buClr>
        <a:buChar char="»"/>
        <a:defRPr sz="1200">
          <a:solidFill>
            <a:srgbClr val="2340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43719"/>
            <a:ext cx="8229600" cy="8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r>
              <a:rPr lang="en-US" dirty="0"/>
              <a:t>1</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B18D0B46-5D01-467D-8B75-DD0BC876B945}" type="slidenum">
              <a:rPr lang="en-US"/>
              <a:pPr>
                <a:defRPr/>
              </a:pPr>
              <a:t>‹#›</a:t>
            </a:fld>
            <a:endParaRPr lang="en-US" dirty="0"/>
          </a:p>
        </p:txBody>
      </p:sp>
      <p:grpSp>
        <p:nvGrpSpPr>
          <p:cNvPr id="10" name="Group 9">
            <a:extLst>
              <a:ext uri="{FF2B5EF4-FFF2-40B4-BE49-F238E27FC236}">
                <a16:creationId xmlns:a16="http://schemas.microsoft.com/office/drawing/2014/main" id="{6A807012-5615-48B4-BCE2-F77873B19A0A}"/>
              </a:ext>
            </a:extLst>
          </p:cNvPr>
          <p:cNvGrpSpPr/>
          <p:nvPr userDrawn="1"/>
        </p:nvGrpSpPr>
        <p:grpSpPr>
          <a:xfrm>
            <a:off x="-14592" y="1"/>
            <a:ext cx="9173184" cy="547263"/>
            <a:chOff x="-19456" y="0"/>
            <a:chExt cx="12230912" cy="547263"/>
          </a:xfrm>
        </p:grpSpPr>
        <p:pic>
          <p:nvPicPr>
            <p:cNvPr id="8" name="Picture 7">
              <a:extLst>
                <a:ext uri="{FF2B5EF4-FFF2-40B4-BE49-F238E27FC236}">
                  <a16:creationId xmlns:a16="http://schemas.microsoft.com/office/drawing/2014/main" id="{FD9240C3-5A58-4649-82F6-55ED051C56B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9456" y="0"/>
              <a:ext cx="12230912" cy="547263"/>
            </a:xfrm>
            <a:prstGeom prst="rect">
              <a:avLst/>
            </a:prstGeom>
          </p:spPr>
        </p:pic>
        <p:pic>
          <p:nvPicPr>
            <p:cNvPr id="9" name="Picture 11">
              <a:extLst>
                <a:ext uri="{FF2B5EF4-FFF2-40B4-BE49-F238E27FC236}">
                  <a16:creationId xmlns:a16="http://schemas.microsoft.com/office/drawing/2014/main" id="{8BE2CCFD-67B1-4C7B-B9A0-3AF4645BA2C9}"/>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bwMode="auto">
            <a:xfrm>
              <a:off x="8934856" y="57892"/>
              <a:ext cx="3276600" cy="46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5814589"/>
      </p:ext>
    </p:extLst>
  </p:cSld>
  <p:clrMap bg1="lt1" tx1="dk1" bg2="lt2" tx2="dk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hf hdr="0" dt="0"/>
  <p:txStyles>
    <p:titleStyle>
      <a:lvl1pPr algn="ctr" rtl="0" fontAlgn="base">
        <a:spcBef>
          <a:spcPct val="0"/>
        </a:spcBef>
        <a:spcAft>
          <a:spcPct val="0"/>
        </a:spcAft>
        <a:defRPr sz="2400" b="1" kern="1200">
          <a:solidFill>
            <a:schemeClr val="tx1"/>
          </a:solidFill>
          <a:latin typeface="AvenirNext LT Com Cn" panose="020B0506020202020204" pitchFamily="34" charset="0"/>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fontAlgn="base">
        <a:spcBef>
          <a:spcPct val="20000"/>
        </a:spcBef>
        <a:spcAft>
          <a:spcPct val="0"/>
        </a:spcAft>
        <a:buFont typeface="Arial" panose="020B0604020202020204" pitchFamily="34" charset="0"/>
        <a:buChar char="•"/>
        <a:defRPr sz="2100" kern="1200">
          <a:solidFill>
            <a:schemeClr val="tx1"/>
          </a:solidFill>
          <a:latin typeface="AvenirNext LT Com Cn" panose="020B0506020202020204" pitchFamily="34" charset="0"/>
          <a:ea typeface="+mn-ea"/>
          <a:cs typeface="+mn-cs"/>
        </a:defRPr>
      </a:lvl1pPr>
      <a:lvl2pPr marL="557213" indent="-214313" algn="l" rtl="0" fontAlgn="base">
        <a:spcBef>
          <a:spcPct val="20000"/>
        </a:spcBef>
        <a:spcAft>
          <a:spcPct val="0"/>
        </a:spcAft>
        <a:buFont typeface="Arial" panose="020B0604020202020204" pitchFamily="34" charset="0"/>
        <a:buChar char="–"/>
        <a:defRPr sz="1800" kern="1200">
          <a:solidFill>
            <a:schemeClr val="tx1"/>
          </a:solidFill>
          <a:latin typeface="AvenirNext LT Com Cn" panose="020B0506020202020204" pitchFamily="34" charset="0"/>
          <a:ea typeface="+mn-ea"/>
          <a:cs typeface="+mn-cs"/>
        </a:defRPr>
      </a:lvl2pPr>
      <a:lvl3pPr marL="857250" indent="-171450" algn="l" rtl="0" fontAlgn="base">
        <a:spcBef>
          <a:spcPct val="20000"/>
        </a:spcBef>
        <a:spcAft>
          <a:spcPct val="0"/>
        </a:spcAft>
        <a:buFont typeface="Arial" panose="020B0604020202020204" pitchFamily="34" charset="0"/>
        <a:buChar char="•"/>
        <a:defRPr sz="1500" kern="1200">
          <a:solidFill>
            <a:schemeClr val="tx1"/>
          </a:solidFill>
          <a:latin typeface="AvenirNext LT Com Cn" panose="020B0506020202020204" pitchFamily="34" charset="0"/>
          <a:ea typeface="+mn-ea"/>
          <a:cs typeface="+mn-cs"/>
        </a:defRPr>
      </a:lvl3pPr>
      <a:lvl4pPr marL="1200150" indent="-171450" algn="l" rtl="0" fontAlgn="base">
        <a:spcBef>
          <a:spcPct val="20000"/>
        </a:spcBef>
        <a:spcAft>
          <a:spcPct val="0"/>
        </a:spcAft>
        <a:buFont typeface="Arial" panose="020B0604020202020204" pitchFamily="34" charset="0"/>
        <a:buChar char="–"/>
        <a:defRPr sz="1350" kern="1200">
          <a:solidFill>
            <a:schemeClr val="tx1"/>
          </a:solidFill>
          <a:latin typeface="AvenirNext LT Com Cn" panose="020B0506020202020204" pitchFamily="34" charset="0"/>
          <a:ea typeface="+mn-ea"/>
          <a:cs typeface="+mn-cs"/>
        </a:defRPr>
      </a:lvl4pPr>
      <a:lvl5pPr marL="1543050" indent="-171450" algn="l" rtl="0" fontAlgn="base">
        <a:spcBef>
          <a:spcPct val="20000"/>
        </a:spcBef>
        <a:spcAft>
          <a:spcPct val="0"/>
        </a:spcAft>
        <a:buFont typeface="Arial" panose="020B0604020202020204" pitchFamily="34" charset="0"/>
        <a:buChar char="»"/>
        <a:defRPr sz="1350" kern="1200">
          <a:solidFill>
            <a:schemeClr val="tx1"/>
          </a:solidFill>
          <a:latin typeface="AvenirNext LT Com Cn" panose="020B0506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MARAD_brief_template_page">
            <a:extLst>
              <a:ext uri="{FF2B5EF4-FFF2-40B4-BE49-F238E27FC236}">
                <a16:creationId xmlns:a16="http://schemas.microsoft.com/office/drawing/2014/main" id="{AEF33422-A09A-42FD-836A-76C1509D3F2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D8F7F841-FDD1-46D3-9114-1943B5160D98}"/>
              </a:ext>
            </a:extLst>
          </p:cNvPr>
          <p:cNvSpPr>
            <a:spLocks noGrp="1" noChangeArrowheads="1"/>
          </p:cNvSpPr>
          <p:nvPr>
            <p:ph type="title"/>
          </p:nvPr>
        </p:nvSpPr>
        <p:spPr bwMode="auto">
          <a:xfrm>
            <a:off x="382588" y="0"/>
            <a:ext cx="8226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103456B8-68F6-4CFF-AE6B-0CB64E382F26}"/>
              </a:ext>
            </a:extLst>
          </p:cNvPr>
          <p:cNvSpPr>
            <a:spLocks noGrp="1" noChangeArrowheads="1"/>
          </p:cNvSpPr>
          <p:nvPr>
            <p:ph type="sldNum" sz="quarter" idx="4"/>
          </p:nvPr>
        </p:nvSpPr>
        <p:spPr bwMode="auto">
          <a:xfrm>
            <a:off x="8453438" y="6550025"/>
            <a:ext cx="57467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ctr" eaLnBrk="1" hangingPunct="1">
              <a:defRPr sz="900" b="1">
                <a:solidFill>
                  <a:srgbClr val="3D4250"/>
                </a:solidFill>
              </a:defRPr>
            </a:lvl1pPr>
          </a:lstStyle>
          <a:p>
            <a:pPr>
              <a:defRPr/>
            </a:pPr>
            <a:fld id="{0B6F9452-6A2D-4ECE-A027-C80C507C62F9}" type="slidenum">
              <a:rPr lang="en-US" altLang="en-US"/>
              <a:pPr>
                <a:defRPr/>
              </a:pPr>
              <a:t>‹#›</a:t>
            </a:fld>
            <a:endParaRPr lang="en-US" altLang="en-US" dirty="0"/>
          </a:p>
        </p:txBody>
      </p:sp>
    </p:spTree>
    <p:extLst>
      <p:ext uri="{BB962C8B-B14F-4D97-AF65-F5344CB8AC3E}">
        <p14:creationId xmlns:p14="http://schemas.microsoft.com/office/powerpoint/2010/main" val="1756873554"/>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Lst>
  <p:transition/>
  <p:hf hdr="0" ftr="0" dt="0"/>
  <p:txStyles>
    <p:title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p:titleStyle>
    <p:bodyStyle>
      <a:lvl1pPr marL="228600" indent="-228600" algn="l" defTabSz="820738" rtl="0" eaLnBrk="0" fontAlgn="base" hangingPunct="0">
        <a:spcBef>
          <a:spcPct val="50000"/>
        </a:spcBef>
        <a:spcAft>
          <a:spcPct val="8000"/>
        </a:spcAft>
        <a:buClr>
          <a:srgbClr val="003366"/>
        </a:buClr>
        <a:buSzPct val="110000"/>
        <a:buFont typeface="Wingdings" panose="05000000000000000000" pitchFamily="2" charset="2"/>
        <a:buChar char="§"/>
        <a:defRPr b="1">
          <a:solidFill>
            <a:srgbClr val="23405F"/>
          </a:solidFill>
          <a:latin typeface="+mn-lt"/>
          <a:ea typeface="+mn-ea"/>
          <a:cs typeface="+mn-cs"/>
        </a:defRPr>
      </a:lvl1pPr>
      <a:lvl2pPr marL="666750" indent="-257175" algn="l" defTabSz="820738" rtl="0" eaLnBrk="0" fontAlgn="base" hangingPunct="0">
        <a:lnSpc>
          <a:spcPct val="90000"/>
        </a:lnSpc>
        <a:spcBef>
          <a:spcPct val="25000"/>
        </a:spcBef>
        <a:spcAft>
          <a:spcPct val="0"/>
        </a:spcAft>
        <a:buClr>
          <a:srgbClr val="B2B2B2"/>
        </a:buClr>
        <a:buChar char="–"/>
        <a:defRPr sz="1600">
          <a:solidFill>
            <a:srgbClr val="23405F"/>
          </a:solidFill>
          <a:latin typeface="+mn-lt"/>
        </a:defRPr>
      </a:lvl2pPr>
      <a:lvl3pPr marL="1025525" indent="-204788" algn="l" defTabSz="820738" rtl="0" eaLnBrk="0" fontAlgn="base" hangingPunct="0">
        <a:spcBef>
          <a:spcPct val="20000"/>
        </a:spcBef>
        <a:spcAft>
          <a:spcPct val="0"/>
        </a:spcAft>
        <a:buClr>
          <a:srgbClr val="B2B2B2"/>
        </a:buClr>
        <a:buChar char="•"/>
        <a:defRPr sz="1200">
          <a:solidFill>
            <a:srgbClr val="23405F"/>
          </a:solidFill>
          <a:latin typeface="+mn-lt"/>
        </a:defRPr>
      </a:lvl3pPr>
      <a:lvl4pPr marL="1436688" indent="-206375" algn="l" defTabSz="820738" rtl="0" eaLnBrk="0" fontAlgn="base" hangingPunct="0">
        <a:spcBef>
          <a:spcPct val="20000"/>
        </a:spcBef>
        <a:spcAft>
          <a:spcPct val="0"/>
        </a:spcAft>
        <a:buClr>
          <a:srgbClr val="B2B2B2"/>
        </a:buClr>
        <a:buChar char="–"/>
        <a:defRPr sz="1200">
          <a:solidFill>
            <a:srgbClr val="23405F"/>
          </a:solidFill>
          <a:latin typeface="+mn-lt"/>
        </a:defRPr>
      </a:lvl4pPr>
      <a:lvl5pPr marL="1846263" indent="-204788" algn="l" defTabSz="820738" rtl="0" eaLnBrk="0" fontAlgn="base" hangingPunct="0">
        <a:spcBef>
          <a:spcPct val="20000"/>
        </a:spcBef>
        <a:spcAft>
          <a:spcPct val="0"/>
        </a:spcAft>
        <a:buClr>
          <a:srgbClr val="B2B2B2"/>
        </a:buClr>
        <a:buChar char="»"/>
        <a:defRPr sz="1200">
          <a:solidFill>
            <a:srgbClr val="23405F"/>
          </a:solidFill>
          <a:latin typeface="+mn-lt"/>
        </a:defRPr>
      </a:lvl5pPr>
      <a:lvl6pPr marL="2303463" indent="-204788" algn="l" defTabSz="820738" rtl="0" fontAlgn="base">
        <a:spcBef>
          <a:spcPct val="20000"/>
        </a:spcBef>
        <a:spcAft>
          <a:spcPct val="0"/>
        </a:spcAft>
        <a:buClr>
          <a:srgbClr val="B2B2B2"/>
        </a:buClr>
        <a:buChar char="»"/>
        <a:defRPr sz="1200">
          <a:solidFill>
            <a:srgbClr val="23405F"/>
          </a:solidFill>
          <a:latin typeface="+mn-lt"/>
        </a:defRPr>
      </a:lvl6pPr>
      <a:lvl7pPr marL="2760663" indent="-204788" algn="l" defTabSz="820738" rtl="0" fontAlgn="base">
        <a:spcBef>
          <a:spcPct val="20000"/>
        </a:spcBef>
        <a:spcAft>
          <a:spcPct val="0"/>
        </a:spcAft>
        <a:buClr>
          <a:srgbClr val="B2B2B2"/>
        </a:buClr>
        <a:buChar char="»"/>
        <a:defRPr sz="1200">
          <a:solidFill>
            <a:srgbClr val="23405F"/>
          </a:solidFill>
          <a:latin typeface="+mn-lt"/>
        </a:defRPr>
      </a:lvl7pPr>
      <a:lvl8pPr marL="3217863" indent="-204788" algn="l" defTabSz="820738" rtl="0" fontAlgn="base">
        <a:spcBef>
          <a:spcPct val="20000"/>
        </a:spcBef>
        <a:spcAft>
          <a:spcPct val="0"/>
        </a:spcAft>
        <a:buClr>
          <a:srgbClr val="B2B2B2"/>
        </a:buClr>
        <a:buChar char="»"/>
        <a:defRPr sz="1200">
          <a:solidFill>
            <a:srgbClr val="23405F"/>
          </a:solidFill>
          <a:latin typeface="+mn-lt"/>
        </a:defRPr>
      </a:lvl8pPr>
      <a:lvl9pPr marL="3675063" indent="-204788" algn="l" defTabSz="820738" rtl="0" fontAlgn="base">
        <a:spcBef>
          <a:spcPct val="20000"/>
        </a:spcBef>
        <a:spcAft>
          <a:spcPct val="0"/>
        </a:spcAft>
        <a:buClr>
          <a:srgbClr val="B2B2B2"/>
        </a:buClr>
        <a:buChar char="»"/>
        <a:defRPr sz="1200">
          <a:solidFill>
            <a:srgbClr val="2340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gcc02.safelinks.protection.outlook.com/?url=https%3A%2F%2Fwww.fema.gov%2Fgrants%2Fpreparedness%2Fport-security&amp;data=05%7C02%7CTravis.Black%40dot.gov%7C70b1a6c22a6c44f2ab9308dc6553106b%7Cc4cd245b44f04395a1aa3848d258f78b%7C0%7C0%7C638496654643007973%7CUnknown%7CTWFpbGZsb3d8eyJWIjoiMC4wLjAwMDAiLCJQIjoiV2luMzIiLCJBTiI6Ik1haWwiLCJXVCI6Mn0%3D%7C0%7C%7C%7C&amp;sdata=A%2F7Wt49oYd4DkWVkdcHRfSQq1JoZKJ9mbJM%2BBosDenA%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maritime.dot.gov/grants-finances/2024-small-shipyard-grants-notice-funding-opportunity-nofo" TargetMode="External"/><Relationship Id="rId4" Type="http://schemas.openxmlformats.org/officeDocument/2006/relationships/hyperlink" Target="https://grants.gov/search-results-detail/353552"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hyperlink" Target="https://www.flickr.com/photos/o_0/2993548371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s://www.maritime.dot.gov/ports/port-conveyance/port-conveyance" TargetMode="External"/><Relationship Id="rId4" Type="http://schemas.openxmlformats.org/officeDocument/2006/relationships/hyperlink" Target="http://groksurf.com/2010/05/04/colorado-river-aqueduct-and-all-american-canal-inspection-trip/"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maritime.dot.gov/sites/marad.dot.gov/files/2023-01/FY%202023%20PIDP%20Short%20Form%20Notice%20of%20Funding%20Opportunity.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transportation.gov/buildamerica/financing/rrif" TargetMode="External"/><Relationship Id="rId4" Type="http://schemas.openxmlformats.org/officeDocument/2006/relationships/hyperlink" Target="https://www.transportation.gov/buildamerica/financing/tifia"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rosap.ntl.bts.gov/view/dot/61471" TargetMode="External"/><Relationship Id="rId2" Type="http://schemas.openxmlformats.org/officeDocument/2006/relationships/hyperlink" Target="https://www.cmts.gov/"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www.maritime.dot.gov/sites/marad.dot.gov/files/2023-01/FY%202023%20PIDP%20Short%20Form%20Notice%20of%20Funding%20Opportunity.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railroads.dot.gov/grants-loans/competitive-discretionary-grant-programs/consolidated-rail-infrastructure-and-safety-2"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Travis.Black@dot.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Xochitl.Castaneda@dot.gov"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FF83C22-B6CC-4DD8-BB5B-11178BF2605A}"/>
              </a:ext>
            </a:extLst>
          </p:cNvPr>
          <p:cNvSpPr>
            <a:spLocks noGrp="1" noChangeArrowheads="1"/>
          </p:cNvSpPr>
          <p:nvPr>
            <p:ph type="ctrTitle"/>
          </p:nvPr>
        </p:nvSpPr>
        <p:spPr>
          <a:xfrm>
            <a:off x="238694" y="4209825"/>
            <a:ext cx="7623044" cy="2413346"/>
          </a:xfrm>
        </p:spPr>
        <p:txBody>
          <a:bodyPr/>
          <a:lstStyle/>
          <a:p>
            <a:r>
              <a:rPr lang="en-US" altLang="en-US" dirty="0">
                <a:latin typeface="Times New Roman" panose="02020603050405020304" pitchFamily="18" charset="0"/>
                <a:cs typeface="Times New Roman" panose="02020603050405020304" pitchFamily="18" charset="0"/>
              </a:rPr>
              <a:t>Oregon Public Ports Association</a:t>
            </a:r>
            <a:br>
              <a:rPr lang="en-US" altLang="en-US" dirty="0">
                <a:latin typeface="Times New Roman" panose="02020603050405020304" pitchFamily="18" charset="0"/>
                <a:cs typeface="Times New Roman" panose="02020603050405020304" pitchFamily="18" charset="0"/>
              </a:rPr>
            </a:br>
            <a:br>
              <a:rPr lang="en-US" altLang="en-US" dirty="0">
                <a:latin typeface="Times New Roman" panose="02020603050405020304" pitchFamily="18" charset="0"/>
                <a:cs typeface="Times New Roman" panose="02020603050405020304" pitchFamily="18" charset="0"/>
              </a:rPr>
            </a:br>
            <a:r>
              <a:rPr lang="en-US" altLang="en-US" sz="2400" b="0" i="1" dirty="0">
                <a:latin typeface="Times New Roman" panose="02020603050405020304" pitchFamily="18" charset="0"/>
                <a:cs typeface="Times New Roman" panose="02020603050405020304" pitchFamily="18" charset="0"/>
              </a:rPr>
              <a:t>Maritime Administration Update on Grants and Financing Opportunities for Ports</a:t>
            </a:r>
            <a:br>
              <a:rPr lang="en-US" altLang="en-US" b="0" i="1" dirty="0">
                <a:latin typeface="Times New Roman" panose="02020603050405020304" pitchFamily="18" charset="0"/>
                <a:cs typeface="Times New Roman" panose="02020603050405020304" pitchFamily="18" charset="0"/>
              </a:rPr>
            </a:b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September 27, 2024</a:t>
            </a:r>
            <a:br>
              <a:rPr lang="en-US" sz="2000" dirty="0">
                <a:latin typeface="+mj-lt"/>
                <a:cs typeface="Times New Roman" panose="02020603050405020304" pitchFamily="18" charset="0"/>
              </a:rPr>
            </a:br>
            <a:br>
              <a:rPr lang="en-US" altLang="en-US" sz="2000" b="0" dirty="0">
                <a:latin typeface="Times New Roman" panose="02020603050405020304" pitchFamily="18" charset="0"/>
                <a:cs typeface="Times New Roman" panose="02020603050405020304" pitchFamily="18" charset="0"/>
              </a:rPr>
            </a:br>
            <a:r>
              <a:rPr lang="en-US" sz="2000" dirty="0">
                <a:latin typeface="+mj-lt"/>
                <a:cs typeface="Times New Roman" panose="02020603050405020304" pitchFamily="18" charset="0"/>
              </a:rPr>
              <a:t>Travis Black – Director, Inland Waterways Gateway – St. Louis</a:t>
            </a:r>
            <a:br>
              <a:rPr lang="en-US" sz="2000" dirty="0">
                <a:latin typeface="+mj-lt"/>
                <a:cs typeface="Times New Roman" panose="02020603050405020304" pitchFamily="18" charset="0"/>
              </a:rPr>
            </a:br>
            <a:endParaRPr lang="en-US" altLang="en-US" sz="2000" b="0" dirty="0">
              <a:latin typeface="Times New Roman" panose="02020603050405020304" pitchFamily="18" charset="0"/>
              <a:cs typeface="Times New Roman" panose="02020603050405020304" pitchFamily="18" charset="0"/>
            </a:endParaRPr>
          </a:p>
        </p:txBody>
      </p:sp>
      <p:grpSp>
        <p:nvGrpSpPr>
          <p:cNvPr id="7171" name="Group 2">
            <a:extLst>
              <a:ext uri="{FF2B5EF4-FFF2-40B4-BE49-F238E27FC236}">
                <a16:creationId xmlns:a16="http://schemas.microsoft.com/office/drawing/2014/main" id="{762B72BE-89B5-4A6B-9580-92D2DB5C25BD}"/>
              </a:ext>
            </a:extLst>
          </p:cNvPr>
          <p:cNvGrpSpPr>
            <a:grpSpLocks/>
          </p:cNvGrpSpPr>
          <p:nvPr/>
        </p:nvGrpSpPr>
        <p:grpSpPr bwMode="auto">
          <a:xfrm>
            <a:off x="5341938" y="1828800"/>
            <a:ext cx="2443162" cy="1528763"/>
            <a:chOff x="152400" y="4419043"/>
            <a:chExt cx="6827058" cy="2194560"/>
          </a:xfrm>
        </p:grpSpPr>
        <p:pic>
          <p:nvPicPr>
            <p:cNvPr id="7172" name="Picture 1" descr="image001">
              <a:extLst>
                <a:ext uri="{FF2B5EF4-FFF2-40B4-BE49-F238E27FC236}">
                  <a16:creationId xmlns:a16="http://schemas.microsoft.com/office/drawing/2014/main" id="{4C792905-B60F-4576-A57A-52CF063EC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240" y="4419043"/>
              <a:ext cx="3408218" cy="21945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6">
              <a:extLst>
                <a:ext uri="{FF2B5EF4-FFF2-40B4-BE49-F238E27FC236}">
                  <a16:creationId xmlns:a16="http://schemas.microsoft.com/office/drawing/2014/main" id="{4CB90380-F0E6-4813-B726-F3E55D5F5A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9043"/>
              <a:ext cx="3291840" cy="21945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4A21-AA1B-4AE0-BED8-0830E7640A70}"/>
              </a:ext>
            </a:extLst>
          </p:cNvPr>
          <p:cNvSpPr>
            <a:spLocks noGrp="1"/>
          </p:cNvSpPr>
          <p:nvPr>
            <p:ph type="title"/>
          </p:nvPr>
        </p:nvSpPr>
        <p:spPr>
          <a:xfrm>
            <a:off x="359207" y="-20078"/>
            <a:ext cx="7886700" cy="725156"/>
          </a:xfrm>
        </p:spPr>
        <p:txBody>
          <a:bodyPr/>
          <a:lstStyle/>
          <a:p>
            <a:r>
              <a:rPr lang="en-US" b="1" dirty="0"/>
              <a:t>Major USDOT Port Infrastructure Grant Programs </a:t>
            </a:r>
          </a:p>
        </p:txBody>
      </p:sp>
      <p:sp>
        <p:nvSpPr>
          <p:cNvPr id="3" name="Content Placeholder 2">
            <a:extLst>
              <a:ext uri="{FF2B5EF4-FFF2-40B4-BE49-F238E27FC236}">
                <a16:creationId xmlns:a16="http://schemas.microsoft.com/office/drawing/2014/main" id="{9D3DEB39-3686-45F6-A70C-36929FA9867C}"/>
              </a:ext>
            </a:extLst>
          </p:cNvPr>
          <p:cNvSpPr>
            <a:spLocks noGrp="1"/>
          </p:cNvSpPr>
          <p:nvPr>
            <p:ph idx="1"/>
          </p:nvPr>
        </p:nvSpPr>
        <p:spPr>
          <a:xfrm>
            <a:off x="359207" y="705078"/>
            <a:ext cx="7886700" cy="2770001"/>
          </a:xfrm>
        </p:spPr>
        <p:txBody>
          <a:bodyPr/>
          <a:lstStyle/>
          <a:p>
            <a:r>
              <a:rPr lang="en-US" b="0" u="sng" dirty="0"/>
              <a:t>Rebuilding American Infrastructure with Sustainability and Equity (RAISE) </a:t>
            </a:r>
            <a:r>
              <a:rPr lang="en-US" b="0" dirty="0"/>
              <a:t> ($5M - $25M, $1M Rural) Last NOFO issued November 30, 2023, closed February 28, 2024. </a:t>
            </a:r>
            <a:r>
              <a:rPr lang="en-US" dirty="0"/>
              <a:t>$1.5 B for BIL five years.  Also referred as TIGER and BUILD.  Minimum Award $5M, ($1M Rural) Grants to be half urban half rural (200,000 pop). Next FY 2025 NOFO anticipated November 2024</a:t>
            </a:r>
          </a:p>
          <a:p>
            <a:r>
              <a:rPr lang="en-US" b="0" u="sng" dirty="0"/>
              <a:t>Infrastructure for Rebuilding America (INFRA) </a:t>
            </a:r>
            <a:r>
              <a:rPr lang="en-US" b="0" dirty="0"/>
              <a:t>($25M - $100M, $5M Rural), FY 2024 and 2025 NOFO Closed May 6, 2024, </a:t>
            </a:r>
            <a:r>
              <a:rPr lang="en-US" dirty="0"/>
              <a:t>$1.7 Billion last cycle.  Minimum Award $25M ($5M rural) Max $100M</a:t>
            </a:r>
          </a:p>
          <a:p>
            <a:r>
              <a:rPr lang="en-US" b="0" u="sng" dirty="0"/>
              <a:t>National Infrastructure Project Assistance (MEGA</a:t>
            </a:r>
            <a:r>
              <a:rPr lang="en-US" b="0" dirty="0"/>
              <a:t>) (over $100M, 50% reserved for $500M+) FY 2024 and 2025 NOFO Closed May 6, 2024, $1.7 Billion last cycle.</a:t>
            </a:r>
          </a:p>
          <a:p>
            <a:r>
              <a:rPr lang="en-US" b="0" u="sng" dirty="0"/>
              <a:t>Rural Surface Transportation (Rural) Grant Program</a:t>
            </a:r>
            <a:r>
              <a:rPr lang="en-US" b="0" dirty="0"/>
              <a:t>, $780 Million last cycle, FY 2024 and 2025 NOFO Closed May 6, 2024.  Highway, Bridge or Tunnel.  </a:t>
            </a:r>
            <a:r>
              <a:rPr lang="en-US" dirty="0"/>
              <a:t>90% of grant awards over $25M, 10% less than $25M </a:t>
            </a:r>
          </a:p>
          <a:p>
            <a:r>
              <a:rPr lang="en-US" b="0" u="sng" dirty="0"/>
              <a:t>Port Infrastructure Development Program (PIDP)</a:t>
            </a:r>
            <a:r>
              <a:rPr lang="en-US" b="0" dirty="0"/>
              <a:t>, Supplemental NOFO Feb 2024, FY 2024 NOFO closed May 10, 2024.  Last cycle $500M available.  </a:t>
            </a:r>
            <a:r>
              <a:rPr lang="en-US" dirty="0"/>
              <a:t>Next FY 2025 NOFO Anticipated December 2024 </a:t>
            </a:r>
          </a:p>
          <a:p>
            <a:r>
              <a:rPr lang="en-US" b="0" u="sng" dirty="0"/>
              <a:t>United States Marine Highway Program (USMHP)</a:t>
            </a:r>
            <a:r>
              <a:rPr lang="en-US" b="0" dirty="0"/>
              <a:t>, May 20, 2024, FY 2024 NOFO closed July 12, 2024.  $4.85M Available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871884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4A21-AA1B-4AE0-BED8-0830E7640A70}"/>
              </a:ext>
            </a:extLst>
          </p:cNvPr>
          <p:cNvSpPr>
            <a:spLocks noGrp="1"/>
          </p:cNvSpPr>
          <p:nvPr>
            <p:ph type="title"/>
          </p:nvPr>
        </p:nvSpPr>
        <p:spPr>
          <a:xfrm>
            <a:off x="359207" y="-20078"/>
            <a:ext cx="7886700" cy="725156"/>
          </a:xfrm>
        </p:spPr>
        <p:txBody>
          <a:bodyPr/>
          <a:lstStyle/>
          <a:p>
            <a:r>
              <a:rPr lang="en-US" b="1" dirty="0"/>
              <a:t>Port Infrastructure Grant Programs </a:t>
            </a:r>
          </a:p>
        </p:txBody>
      </p:sp>
      <p:sp>
        <p:nvSpPr>
          <p:cNvPr id="3" name="Content Placeholder 2">
            <a:extLst>
              <a:ext uri="{FF2B5EF4-FFF2-40B4-BE49-F238E27FC236}">
                <a16:creationId xmlns:a16="http://schemas.microsoft.com/office/drawing/2014/main" id="{9D3DEB39-3686-45F6-A70C-36929FA9867C}"/>
              </a:ext>
            </a:extLst>
          </p:cNvPr>
          <p:cNvSpPr>
            <a:spLocks noGrp="1"/>
          </p:cNvSpPr>
          <p:nvPr>
            <p:ph idx="1"/>
          </p:nvPr>
        </p:nvSpPr>
        <p:spPr>
          <a:xfrm>
            <a:off x="359207" y="705078"/>
            <a:ext cx="7886700" cy="2770001"/>
          </a:xfrm>
        </p:spPr>
        <p:txBody>
          <a:bodyPr/>
          <a:lstStyle/>
          <a:p>
            <a:pPr marL="342900" marR="0" lvl="0" indent="-342900">
              <a:spcBef>
                <a:spcPts val="0"/>
              </a:spcBef>
              <a:spcAft>
                <a:spcPts val="0"/>
              </a:spcAft>
              <a:buFont typeface="Wingdings" panose="05000000000000000000" pitchFamily="2" charset="2"/>
              <a:buChar char=""/>
              <a:tabLst>
                <a:tab pos="457200" algn="l"/>
              </a:tabLst>
            </a:pP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effectLst/>
                <a:latin typeface="Calibri" panose="020F0502020204030204" pitchFamily="34" charset="0"/>
                <a:ea typeface="Times New Roman" panose="02020603050405020304" pitchFamily="18" charset="0"/>
              </a:rPr>
              <a:t>Port Security Grants, </a:t>
            </a:r>
            <a:r>
              <a:rPr lang="en-US" sz="1800" b="1" dirty="0">
                <a:effectLst/>
                <a:latin typeface="Calibri" panose="020F0502020204030204" pitchFamily="34" charset="0"/>
                <a:ea typeface="Times New Roman" panose="02020603050405020304" pitchFamily="18" charset="0"/>
              </a:rPr>
              <a:t>NOFO $90M</a:t>
            </a:r>
            <a:r>
              <a:rPr lang="en-US" sz="1800" dirty="0">
                <a:effectLst/>
                <a:latin typeface="Calibri" panose="020F0502020204030204" pitchFamily="34" charset="0"/>
                <a:ea typeface="Times New Roman" panose="02020603050405020304" pitchFamily="18" charset="0"/>
              </a:rPr>
              <a:t> FY 2024 PSGP were Due June 24, 2024.  FEMA Grants - Port Security Grant Site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https://www.fema.gov/grants/preparedness/port-security</a:t>
            </a:r>
            <a:r>
              <a:rPr lang="en-US" sz="1800" dirty="0">
                <a:effectLst/>
                <a:latin typeface="Calibri" panose="020F0502020204030204" pitchFamily="34" charset="0"/>
                <a:ea typeface="Times New Roman" panose="02020603050405020304" pitchFamily="18" charset="0"/>
              </a:rPr>
              <a:t> Notice of Funding Opportunity and Support Files download: </a:t>
            </a:r>
            <a:r>
              <a:rPr lang="en-US" sz="1800" u="sng" dirty="0">
                <a:solidFill>
                  <a:srgbClr val="0563C1"/>
                </a:solidFill>
                <a:effectLst/>
                <a:latin typeface="Calibri" panose="020F0502020204030204" pitchFamily="34" charset="0"/>
                <a:ea typeface="Times New Roman" panose="02020603050405020304" pitchFamily="18" charset="0"/>
                <a:hlinkClick r:id="rId4"/>
              </a:rPr>
              <a:t>https://grants.gov/search-results-detail/353552</a:t>
            </a:r>
            <a:endParaRPr lang="en-US" sz="1800" u="sng" dirty="0">
              <a:solidFill>
                <a:srgbClr val="0563C1"/>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effectLst/>
                <a:latin typeface="Calibri" panose="020F0502020204030204" pitchFamily="34" charset="0"/>
                <a:ea typeface="Times New Roman" panose="02020603050405020304" pitchFamily="18" charset="0"/>
              </a:rPr>
              <a:t>MARAD Small Shipyards Grants $8.75M were DUE 8 May 2024  View the </a:t>
            </a:r>
            <a:r>
              <a:rPr lang="en-US" sz="1800" u="sng" dirty="0">
                <a:solidFill>
                  <a:srgbClr val="0563C1"/>
                </a:solidFill>
                <a:effectLst/>
                <a:latin typeface="Calibri" panose="020F0502020204030204" pitchFamily="34" charset="0"/>
                <a:ea typeface="Times New Roman" panose="02020603050405020304" pitchFamily="18" charset="0"/>
                <a:hlinkClick r:id="rId5"/>
              </a:rPr>
              <a:t>notice of funding opportunity</a:t>
            </a:r>
            <a:r>
              <a:rPr lang="en-US" sz="1800" dirty="0">
                <a:effectLst/>
                <a:latin typeface="Calibri" panose="020F0502020204030204" pitchFamily="34"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6837063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33861" cy="596348"/>
          </a:xfrm>
        </p:spPr>
        <p:txBody>
          <a:bodyPr/>
          <a:lstStyle/>
          <a:p>
            <a:pPr algn="ctr"/>
            <a:r>
              <a:rPr lang="en-US" sz="2400" b="0" dirty="0"/>
              <a:t> Port Infrastructure Development Program (PIDP)</a:t>
            </a:r>
          </a:p>
        </p:txBody>
      </p:sp>
      <p:sp>
        <p:nvSpPr>
          <p:cNvPr id="3" name="Content Placeholder 2"/>
          <p:cNvSpPr>
            <a:spLocks noGrp="1"/>
          </p:cNvSpPr>
          <p:nvPr>
            <p:ph idx="1"/>
          </p:nvPr>
        </p:nvSpPr>
        <p:spPr>
          <a:xfrm>
            <a:off x="288152" y="745136"/>
            <a:ext cx="8567695" cy="4390909"/>
          </a:xfrm>
        </p:spPr>
        <p:txBody>
          <a:bodyPr/>
          <a:lstStyle/>
          <a:p>
            <a:pPr>
              <a:buFont typeface="Arial" panose="020B0604020202020204" pitchFamily="34" charset="0"/>
              <a:buChar char="•"/>
            </a:pPr>
            <a:r>
              <a:rPr lang="en-US" sz="2000" b="0" dirty="0">
                <a:solidFill>
                  <a:schemeClr val="tx1"/>
                </a:solidFill>
                <a:latin typeface="Times New Roman" panose="02020603050405020304" pitchFamily="18" charset="0"/>
                <a:cs typeface="Times New Roman" panose="02020603050405020304" pitchFamily="18" charset="0"/>
              </a:rPr>
              <a:t>The PIDP, now in its fifth year, was established in FY2019 under 46 U.S.C. Section 50302</a:t>
            </a:r>
          </a:p>
          <a:p>
            <a:pPr>
              <a:buFont typeface="Arial" panose="020B0604020202020204" pitchFamily="34" charset="0"/>
              <a:buChar char="•"/>
            </a:pPr>
            <a:r>
              <a:rPr lang="en-US" sz="2000" b="0" dirty="0">
                <a:solidFill>
                  <a:schemeClr val="tx1"/>
                </a:solidFill>
                <a:latin typeface="Times New Roman" panose="02020603050405020304" pitchFamily="18" charset="0"/>
                <a:cs typeface="Times New Roman" panose="02020603050405020304" pitchFamily="18" charset="0"/>
              </a:rPr>
              <a:t>The primary statutory purpose of the PIDP is to make grants to improve the safety, efficiency, or reliability of the movement of goods through ports or intermodal connections to ports.</a:t>
            </a:r>
          </a:p>
          <a:p>
            <a:pPr>
              <a:buFont typeface="Arial" panose="020B0604020202020204" pitchFamily="34" charset="0"/>
              <a:buChar char="•"/>
            </a:pPr>
            <a:r>
              <a:rPr lang="en-US" sz="2000" b="0" dirty="0">
                <a:solidFill>
                  <a:schemeClr val="tx1"/>
                </a:solidFill>
                <a:latin typeface="Times New Roman" panose="02020603050405020304" pitchFamily="18" charset="0"/>
                <a:cs typeface="Times New Roman" panose="02020603050405020304" pitchFamily="18" charset="0"/>
              </a:rPr>
              <a:t>To date, 140 grants have been awarded totaling more than $2 billion for projects in 30 States and 3 Territories</a:t>
            </a:r>
          </a:p>
          <a:p>
            <a:pPr>
              <a:buFont typeface="Arial" panose="020B0604020202020204" pitchFamily="34" charset="0"/>
              <a:buChar char="•"/>
            </a:pPr>
            <a:r>
              <a:rPr lang="en-US" sz="2000" b="0" dirty="0">
                <a:solidFill>
                  <a:schemeClr val="tx1"/>
                </a:solidFill>
                <a:latin typeface="Times New Roman" panose="02020603050405020304" pitchFamily="18" charset="0"/>
                <a:cs typeface="Times New Roman" panose="02020603050405020304" pitchFamily="18" charset="0"/>
              </a:rPr>
              <a:t>PIDP grants can be awarded to coastal seaports, inland river ports, or Great Lakes ports</a:t>
            </a:r>
          </a:p>
          <a:p>
            <a:pPr>
              <a:buFont typeface="Arial" panose="020B0604020202020204" pitchFamily="34" charset="0"/>
              <a:buChar char="•"/>
            </a:pPr>
            <a:r>
              <a:rPr lang="en-US" sz="2000" b="0" dirty="0">
                <a:solidFill>
                  <a:schemeClr val="tx1"/>
                </a:solidFill>
                <a:latin typeface="Times New Roman" panose="02020603050405020304" pitchFamily="18" charset="0"/>
                <a:cs typeface="Times New Roman" panose="02020603050405020304" pitchFamily="18" charset="0"/>
              </a:rPr>
              <a:t>FY 2023 175 Applicants, 153 Eligible, 41 Selected $653M, $2.8B Requested</a:t>
            </a:r>
          </a:p>
          <a:p>
            <a:pPr lvl="1">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25 States, 1 Territory</a:t>
            </a:r>
          </a:p>
          <a:p>
            <a:pPr lvl="1">
              <a:buFont typeface="Arial" panose="020B0604020202020204" pitchFamily="34" charset="0"/>
              <a:buChar char="•"/>
            </a:pPr>
            <a:r>
              <a:rPr lang="en-US" b="0" dirty="0">
                <a:solidFill>
                  <a:schemeClr val="tx1"/>
                </a:solidFill>
                <a:latin typeface="Times New Roman" panose="02020603050405020304" pitchFamily="18" charset="0"/>
                <a:cs typeface="Times New Roman" panose="02020603050405020304" pitchFamily="18" charset="0"/>
              </a:rPr>
              <a:t>15 Large Projects</a:t>
            </a:r>
          </a:p>
          <a:p>
            <a:pPr lvl="1">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26 Small Projects ($172.8M) – $165.5M reserved for Small Projects</a:t>
            </a:r>
          </a:p>
          <a:p>
            <a:pPr lvl="1">
              <a:buFont typeface="Arial" panose="020B0604020202020204" pitchFamily="34" charset="0"/>
              <a:buChar char="•"/>
            </a:pPr>
            <a:r>
              <a:rPr lang="en-US" b="0" dirty="0">
                <a:solidFill>
                  <a:schemeClr val="tx1"/>
                </a:solidFill>
                <a:latin typeface="Times New Roman" panose="02020603050405020304" pitchFamily="18" charset="0"/>
                <a:cs typeface="Times New Roman" panose="02020603050405020304" pitchFamily="18" charset="0"/>
              </a:rPr>
              <a:t>24% </a:t>
            </a:r>
            <a:r>
              <a:rPr lang="en-US" dirty="0">
                <a:solidFill>
                  <a:schemeClr val="tx1"/>
                </a:solidFill>
                <a:latin typeface="Times New Roman" panose="02020603050405020304" pitchFamily="18" charset="0"/>
                <a:cs typeface="Times New Roman" panose="02020603050405020304" pitchFamily="18" charset="0"/>
              </a:rPr>
              <a:t>Great Lakes and Inland Waterways</a:t>
            </a:r>
          </a:p>
          <a:p>
            <a:pPr lvl="1">
              <a:buFont typeface="Arial" panose="020B0604020202020204" pitchFamily="34" charset="0"/>
              <a:buChar char="•"/>
            </a:pPr>
            <a:r>
              <a:rPr lang="en-US" b="0" dirty="0">
                <a:solidFill>
                  <a:schemeClr val="tx1"/>
                </a:solidFill>
                <a:latin typeface="Times New Roman" panose="02020603050405020304" pitchFamily="18" charset="0"/>
                <a:cs typeface="Times New Roman" panose="02020603050405020304" pitchFamily="18" charset="0"/>
              </a:rPr>
              <a:t>61% In Rural Communities</a:t>
            </a:r>
          </a:p>
          <a:p>
            <a:pPr lvl="1">
              <a:buFont typeface="Arial" panose="020B0604020202020204" pitchFamily="34" charset="0"/>
              <a:buChar char="•"/>
            </a:pPr>
            <a:r>
              <a:rPr lang="en-US" b="0" dirty="0">
                <a:solidFill>
                  <a:schemeClr val="tx1"/>
                </a:solidFill>
                <a:latin typeface="Times New Roman" panose="02020603050405020304" pitchFamily="18" charset="0"/>
                <a:cs typeface="Times New Roman" panose="02020603050405020304" pitchFamily="18" charset="0"/>
              </a:rPr>
              <a:t>48% In Disadvantaged Communities</a:t>
            </a:r>
          </a:p>
        </p:txBody>
      </p:sp>
      <p:sp>
        <p:nvSpPr>
          <p:cNvPr id="4" name="Slide Number Placeholder 3"/>
          <p:cNvSpPr>
            <a:spLocks noGrp="1"/>
          </p:cNvSpPr>
          <p:nvPr>
            <p:ph type="sldNum" sz="quarter" idx="10"/>
          </p:nvPr>
        </p:nvSpPr>
        <p:spPr/>
        <p:txBody>
          <a:bodyPr/>
          <a:lstStyle/>
          <a:p>
            <a:pPr>
              <a:defRPr/>
            </a:pPr>
            <a:fld id="{E5EFEE6F-C938-496A-89B3-8D4EA234B540}" type="slidenum">
              <a:rPr lang="en-US" altLang="en-US" smtClean="0"/>
              <a:pPr>
                <a:defRPr/>
              </a:pPr>
              <a:t>12</a:t>
            </a:fld>
            <a:endParaRPr lang="en-US" altLang="en-US" dirty="0"/>
          </a:p>
        </p:txBody>
      </p:sp>
    </p:spTree>
    <p:extLst>
      <p:ext uri="{BB962C8B-B14F-4D97-AF65-F5344CB8AC3E}">
        <p14:creationId xmlns:p14="http://schemas.microsoft.com/office/powerpoint/2010/main" val="4463865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E0D74-753F-450A-A7F9-051D8D99F487}"/>
              </a:ext>
            </a:extLst>
          </p:cNvPr>
          <p:cNvSpPr>
            <a:spLocks noGrp="1"/>
          </p:cNvSpPr>
          <p:nvPr>
            <p:ph idx="1"/>
          </p:nvPr>
        </p:nvSpPr>
        <p:spPr>
          <a:xfrm>
            <a:off x="583893" y="760162"/>
            <a:ext cx="8206815" cy="4891491"/>
          </a:xfrm>
        </p:spPr>
        <p:txBody>
          <a:bodyPr anchor="ctr">
            <a:noAutofit/>
          </a:bodyPr>
          <a:lstStyle/>
          <a:p>
            <a:pPr marL="0" indent="0">
              <a:spcBef>
                <a:spcPts val="0"/>
              </a:spcBef>
              <a:spcAft>
                <a:spcPts val="450"/>
              </a:spcAft>
              <a:buNone/>
              <a:tabLst>
                <a:tab pos="2099072" algn="l"/>
              </a:tabLst>
            </a:pPr>
            <a:r>
              <a:rPr lang="en-US" sz="2000" b="0" dirty="0">
                <a:latin typeface="+mj-lt"/>
              </a:rPr>
              <a:t>Eligible Applicants </a:t>
            </a:r>
          </a:p>
          <a:p>
            <a:pPr>
              <a:spcBef>
                <a:spcPts val="0"/>
              </a:spcBef>
              <a:spcAft>
                <a:spcPts val="450"/>
              </a:spcAft>
              <a:tabLst>
                <a:tab pos="2099072" algn="l"/>
              </a:tabLst>
            </a:pPr>
            <a:r>
              <a:rPr lang="en-US" sz="2000" b="0" dirty="0">
                <a:latin typeface="+mj-lt"/>
              </a:rPr>
              <a:t>A port authority, a commission or its subdivision or agent under existing authority; </a:t>
            </a:r>
          </a:p>
          <a:p>
            <a:pPr>
              <a:spcBef>
                <a:spcPts val="0"/>
              </a:spcBef>
              <a:spcAft>
                <a:spcPts val="450"/>
              </a:spcAft>
              <a:tabLst>
                <a:tab pos="2099072" algn="l"/>
              </a:tabLst>
            </a:pPr>
            <a:r>
              <a:rPr lang="en-US" sz="2000" b="0" dirty="0">
                <a:latin typeface="+mj-lt"/>
              </a:rPr>
              <a:t>A State or political subdivision of a State or local government; </a:t>
            </a:r>
          </a:p>
          <a:p>
            <a:pPr>
              <a:spcBef>
                <a:spcPts val="0"/>
              </a:spcBef>
              <a:spcAft>
                <a:spcPts val="450"/>
              </a:spcAft>
              <a:tabLst>
                <a:tab pos="2099072" algn="l"/>
              </a:tabLst>
            </a:pPr>
            <a:r>
              <a:rPr lang="en-US" sz="2000" b="0" dirty="0">
                <a:latin typeface="+mj-lt"/>
              </a:rPr>
              <a:t>An Indian Tribe; </a:t>
            </a:r>
          </a:p>
          <a:p>
            <a:pPr>
              <a:spcBef>
                <a:spcPts val="0"/>
              </a:spcBef>
              <a:spcAft>
                <a:spcPts val="450"/>
              </a:spcAft>
              <a:tabLst>
                <a:tab pos="2099072" algn="l"/>
              </a:tabLst>
            </a:pPr>
            <a:r>
              <a:rPr lang="en-US" sz="2000" b="0" dirty="0">
                <a:latin typeface="+mj-lt"/>
              </a:rPr>
              <a:t>A public agency or publicly chartered authority established by one or more States; </a:t>
            </a:r>
          </a:p>
          <a:p>
            <a:pPr>
              <a:spcBef>
                <a:spcPts val="0"/>
              </a:spcBef>
              <a:spcAft>
                <a:spcPts val="450"/>
              </a:spcAft>
              <a:tabLst>
                <a:tab pos="2099072" algn="l"/>
              </a:tabLst>
            </a:pPr>
            <a:r>
              <a:rPr lang="en-US" sz="2000" b="0" dirty="0">
                <a:latin typeface="+mj-lt"/>
              </a:rPr>
              <a:t>A special purpose district with a transportation function; </a:t>
            </a:r>
          </a:p>
          <a:p>
            <a:pPr>
              <a:spcBef>
                <a:spcPts val="0"/>
              </a:spcBef>
              <a:spcAft>
                <a:spcPts val="450"/>
              </a:spcAft>
              <a:tabLst>
                <a:tab pos="2099072" algn="l"/>
              </a:tabLst>
            </a:pPr>
            <a:r>
              <a:rPr lang="en-US" sz="2000" b="0" dirty="0">
                <a:latin typeface="+mj-lt"/>
              </a:rPr>
              <a:t>A multistate or multijurisdictional group of entities; or </a:t>
            </a:r>
          </a:p>
          <a:p>
            <a:pPr>
              <a:spcBef>
                <a:spcPts val="0"/>
              </a:spcBef>
              <a:spcAft>
                <a:spcPts val="450"/>
              </a:spcAft>
              <a:tabLst>
                <a:tab pos="2099072" algn="l"/>
              </a:tabLst>
            </a:pPr>
            <a:r>
              <a:rPr lang="en-US" sz="2000" b="0" u="sng" dirty="0">
                <a:latin typeface="+mj-lt"/>
              </a:rPr>
              <a:t>A lead entity described above jointly with a private entity or group of private entities </a:t>
            </a:r>
            <a:r>
              <a:rPr lang="en-US" sz="2000" b="0" dirty="0">
                <a:latin typeface="+mj-lt"/>
              </a:rPr>
              <a:t>(including the owners or operators of a facility, or collection of facilities, at a port). </a:t>
            </a:r>
          </a:p>
          <a:p>
            <a:pPr>
              <a:spcBef>
                <a:spcPts val="0"/>
              </a:spcBef>
              <a:spcAft>
                <a:spcPts val="450"/>
              </a:spcAft>
              <a:tabLst>
                <a:tab pos="2099072" algn="l"/>
              </a:tabLst>
            </a:pPr>
            <a:endParaRPr lang="en-US" sz="1200" dirty="0">
              <a:latin typeface="+mj-lt"/>
            </a:endParaRPr>
          </a:p>
        </p:txBody>
      </p:sp>
      <p:sp>
        <p:nvSpPr>
          <p:cNvPr id="11" name="Title 1">
            <a:extLst>
              <a:ext uri="{FF2B5EF4-FFF2-40B4-BE49-F238E27FC236}">
                <a16:creationId xmlns:a16="http://schemas.microsoft.com/office/drawing/2014/main" id="{1E8BB2D3-AD13-4CC3-8D1D-8C0766098D34}"/>
              </a:ext>
            </a:extLst>
          </p:cNvPr>
          <p:cNvSpPr txBox="1">
            <a:spLocks/>
          </p:cNvSpPr>
          <p:nvPr/>
        </p:nvSpPr>
        <p:spPr bwMode="auto">
          <a:xfrm>
            <a:off x="359207" y="-20078"/>
            <a:ext cx="7886700" cy="72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r>
              <a:rPr lang="en-US" kern="0" dirty="0"/>
              <a:t>Port Infrastructure Development Program Grants</a:t>
            </a:r>
          </a:p>
        </p:txBody>
      </p:sp>
    </p:spTree>
    <p:extLst>
      <p:ext uri="{BB962C8B-B14F-4D97-AF65-F5344CB8AC3E}">
        <p14:creationId xmlns:p14="http://schemas.microsoft.com/office/powerpoint/2010/main" val="128362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7BE1F-3011-4523-A477-9C5F825A6B42}"/>
              </a:ext>
            </a:extLst>
          </p:cNvPr>
          <p:cNvSpPr>
            <a:spLocks noGrp="1"/>
          </p:cNvSpPr>
          <p:nvPr>
            <p:ph idx="1"/>
          </p:nvPr>
        </p:nvSpPr>
        <p:spPr>
          <a:xfrm>
            <a:off x="344513" y="1136083"/>
            <a:ext cx="8518932" cy="4489526"/>
          </a:xfrm>
        </p:spPr>
        <p:txBody>
          <a:bodyPr anchor="ctr">
            <a:noAutofit/>
          </a:bodyPr>
          <a:lstStyle/>
          <a:p>
            <a:pPr marL="0" indent="0">
              <a:buNone/>
            </a:pPr>
            <a:r>
              <a:rPr lang="en-US" b="0" dirty="0">
                <a:latin typeface="+mj-lt"/>
              </a:rPr>
              <a:t>Small Projects at Small Ports</a:t>
            </a:r>
          </a:p>
          <a:p>
            <a:pPr lvl="1"/>
            <a:r>
              <a:rPr lang="en-US" sz="1800" dirty="0">
                <a:latin typeface="+mj-lt"/>
              </a:rPr>
              <a:t>A coastal seaport, Great Lakes, or inland river port to and from which the average annual tonnage of cargo during </a:t>
            </a:r>
            <a:r>
              <a:rPr lang="en-US" sz="1800" b="1" dirty="0">
                <a:latin typeface="+mj-lt"/>
              </a:rPr>
              <a:t>the 3 calendar years immediately preceding the time of application is less than 8,000,000 short tons </a:t>
            </a:r>
            <a:r>
              <a:rPr lang="en-US" sz="1800" dirty="0">
                <a:latin typeface="+mj-lt"/>
              </a:rPr>
              <a:t>as determined by U.S. Army Corps of Engineers data for the statistical area in which the project is located. MARAD may accept an independent certification of tonnage statistics only in those cases where U.S. Army Corps of Engineers statistical data is not available. For joint applications, MARAD will use the status of the lead (eligible) applicant when determining whether the project is for a small port. </a:t>
            </a:r>
          </a:p>
          <a:p>
            <a:pPr lvl="1"/>
            <a:r>
              <a:rPr lang="en-US" sz="1800" dirty="0">
                <a:latin typeface="+mj-lt"/>
              </a:rPr>
              <a:t>A project at small port requesting </a:t>
            </a:r>
            <a:r>
              <a:rPr lang="en-US" sz="1800" b="1" dirty="0">
                <a:latin typeface="+mj-lt"/>
              </a:rPr>
              <a:t>less than or equal to $11.25 million </a:t>
            </a:r>
            <a:r>
              <a:rPr lang="en-US" sz="1800" dirty="0">
                <a:latin typeface="+mj-lt"/>
              </a:rPr>
              <a:t>in Federal funding assistance through the FY 2024 PIDP.</a:t>
            </a:r>
          </a:p>
          <a:p>
            <a:pPr lvl="1"/>
            <a:r>
              <a:rPr lang="en-US" sz="1800" b="1" dirty="0">
                <a:latin typeface="+mj-lt"/>
              </a:rPr>
              <a:t>80% Federal share for small projects may be waived </a:t>
            </a:r>
            <a:r>
              <a:rPr lang="en-US" sz="1800" dirty="0">
                <a:latin typeface="+mj-lt"/>
              </a:rPr>
              <a:t>with approval of Secretary of Transportation</a:t>
            </a:r>
          </a:p>
          <a:p>
            <a:pPr lvl="1"/>
            <a:r>
              <a:rPr lang="en-US" sz="1800" b="1" dirty="0">
                <a:latin typeface="+mj-lt"/>
              </a:rPr>
              <a:t>Cost-effectiveness determinations (Benefit-Cost Ratio greater than 1) generally do not apply </a:t>
            </a:r>
            <a:r>
              <a:rPr lang="en-US" sz="1800" dirty="0">
                <a:latin typeface="+mj-lt"/>
              </a:rPr>
              <a:t>to Small Projects at Small Ports or to projects in non-contiguous States or territories. BUT, if Small Port proposes a project utilizing $11.25 million or more in Federal assistance, that project will be considered Large Projects, and the cost-effectiveness determination will apply (in contiguous states only)</a:t>
            </a:r>
          </a:p>
        </p:txBody>
      </p:sp>
      <p:sp>
        <p:nvSpPr>
          <p:cNvPr id="9" name="Title 1">
            <a:extLst>
              <a:ext uri="{FF2B5EF4-FFF2-40B4-BE49-F238E27FC236}">
                <a16:creationId xmlns:a16="http://schemas.microsoft.com/office/drawing/2014/main" id="{204C8136-E242-4368-85A7-35A599491708}"/>
              </a:ext>
            </a:extLst>
          </p:cNvPr>
          <p:cNvSpPr txBox="1">
            <a:spLocks/>
          </p:cNvSpPr>
          <p:nvPr/>
        </p:nvSpPr>
        <p:spPr bwMode="auto">
          <a:xfrm>
            <a:off x="359207" y="-20078"/>
            <a:ext cx="7886700" cy="72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r>
              <a:rPr lang="en-US" kern="0" dirty="0"/>
              <a:t>Port Infrastructure Development Program Grants</a:t>
            </a:r>
          </a:p>
        </p:txBody>
      </p:sp>
    </p:spTree>
    <p:extLst>
      <p:ext uri="{BB962C8B-B14F-4D97-AF65-F5344CB8AC3E}">
        <p14:creationId xmlns:p14="http://schemas.microsoft.com/office/powerpoint/2010/main" val="6150346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EDB-AE39-4484-85E8-D6B5EDF8575C}"/>
              </a:ext>
            </a:extLst>
          </p:cNvPr>
          <p:cNvSpPr>
            <a:spLocks noGrp="1"/>
          </p:cNvSpPr>
          <p:nvPr>
            <p:ph type="title"/>
          </p:nvPr>
        </p:nvSpPr>
        <p:spPr/>
        <p:txBody>
          <a:bodyPr/>
          <a:lstStyle/>
          <a:p>
            <a:r>
              <a:rPr lang="en-US" dirty="0"/>
              <a:t>America’s Marine Highway</a:t>
            </a:r>
          </a:p>
        </p:txBody>
      </p:sp>
      <p:sp>
        <p:nvSpPr>
          <p:cNvPr id="4" name="Slide Number Placeholder 3">
            <a:extLst>
              <a:ext uri="{FF2B5EF4-FFF2-40B4-BE49-F238E27FC236}">
                <a16:creationId xmlns:a16="http://schemas.microsoft.com/office/drawing/2014/main" id="{4BA6342E-23A7-4B44-8DEB-9C89F60EC534}"/>
              </a:ext>
            </a:extLst>
          </p:cNvPr>
          <p:cNvSpPr>
            <a:spLocks noGrp="1"/>
          </p:cNvSpPr>
          <p:nvPr>
            <p:ph type="sldNum" sz="quarter" idx="10"/>
          </p:nvPr>
        </p:nvSpPr>
        <p:spPr/>
        <p:txBody>
          <a:bodyPr/>
          <a:lstStyle/>
          <a:p>
            <a:pPr>
              <a:defRPr/>
            </a:pPr>
            <a:fld id="{E5EFEE6F-C938-496A-89B3-8D4EA234B540}" type="slidenum">
              <a:rPr lang="en-US" altLang="en-US" smtClean="0"/>
              <a:pPr>
                <a:defRPr/>
              </a:pPr>
              <a:t>15</a:t>
            </a:fld>
            <a:endParaRPr lang="en-US" altLang="en-US" dirty="0"/>
          </a:p>
        </p:txBody>
      </p:sp>
      <p:pic>
        <p:nvPicPr>
          <p:cNvPr id="9" name="Content Placeholder 8" descr="A picture containing outdoor, dock&#10;&#10;Description automatically generated">
            <a:extLst>
              <a:ext uri="{FF2B5EF4-FFF2-40B4-BE49-F238E27FC236}">
                <a16:creationId xmlns:a16="http://schemas.microsoft.com/office/drawing/2014/main" id="{5D53077F-9EDC-9D3B-0C36-732FC59E30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3183" y="853418"/>
            <a:ext cx="4028231" cy="5368925"/>
          </a:xfrm>
        </p:spPr>
      </p:pic>
      <p:pic>
        <p:nvPicPr>
          <p:cNvPr id="11" name="Picture 10" descr="A body of water with a bridge in the background&#10;&#10;Description automatically generated with medium confidence">
            <a:extLst>
              <a:ext uri="{FF2B5EF4-FFF2-40B4-BE49-F238E27FC236}">
                <a16:creationId xmlns:a16="http://schemas.microsoft.com/office/drawing/2014/main" id="{59060E7A-5D6B-51ED-9F30-D43E305F6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88" y="853418"/>
            <a:ext cx="4028231" cy="5368925"/>
          </a:xfrm>
          <a:prstGeom prst="rect">
            <a:avLst/>
          </a:prstGeom>
        </p:spPr>
      </p:pic>
    </p:spTree>
    <p:extLst>
      <p:ext uri="{BB962C8B-B14F-4D97-AF65-F5344CB8AC3E}">
        <p14:creationId xmlns:p14="http://schemas.microsoft.com/office/powerpoint/2010/main" val="20987661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CF4225-0261-42F5-93CE-64BA5C1AB7C7}"/>
              </a:ext>
            </a:extLst>
          </p:cNvPr>
          <p:cNvSpPr txBox="1">
            <a:spLocks/>
          </p:cNvSpPr>
          <p:nvPr/>
        </p:nvSpPr>
        <p:spPr bwMode="auto">
          <a:xfrm>
            <a:off x="359207" y="-20078"/>
            <a:ext cx="7886700" cy="72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632575" algn="l"/>
              </a:tabLst>
              <a:defRPr/>
            </a:pPr>
            <a:r>
              <a:rPr kumimoji="0" lang="en-US" sz="2000" b="1" i="0" u="none" strike="noStrike" kern="0" cap="none" spc="0" normalizeH="0" baseline="0" noProof="0" dirty="0">
                <a:ln>
                  <a:noFill/>
                </a:ln>
                <a:solidFill>
                  <a:srgbClr val="FFFFFF"/>
                </a:solidFill>
                <a:effectLst/>
                <a:uLnTx/>
                <a:uFillTx/>
                <a:latin typeface="Times New Roman"/>
                <a:ea typeface="+mj-ea"/>
                <a:cs typeface="+mj-cs"/>
              </a:rPr>
              <a:t>United States Marine Highway Program</a:t>
            </a:r>
          </a:p>
        </p:txBody>
      </p:sp>
      <p:pic>
        <p:nvPicPr>
          <p:cNvPr id="1026" name="Picture 6">
            <a:extLst>
              <a:ext uri="{FF2B5EF4-FFF2-40B4-BE49-F238E27FC236}">
                <a16:creationId xmlns:a16="http://schemas.microsoft.com/office/drawing/2014/main" id="{5AF6D5D2-DAB6-4876-B3D9-A7AE99FF9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1" y="925417"/>
            <a:ext cx="9028824" cy="56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1531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ky, outdoor, nature&#10;&#10;Description automatically generated">
            <a:extLst>
              <a:ext uri="{FF2B5EF4-FFF2-40B4-BE49-F238E27FC236}">
                <a16:creationId xmlns:a16="http://schemas.microsoft.com/office/drawing/2014/main" id="{AF6FD099-6CC2-4791-AE0A-44F5C49233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90" r="23245"/>
          <a:stretch/>
        </p:blipFill>
        <p:spPr>
          <a:xfrm>
            <a:off x="5536240" y="857257"/>
            <a:ext cx="3607760" cy="5143493"/>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descr="A picture containing sky, outdoor, ground&#10;&#10;Description automatically generated">
            <a:extLst>
              <a:ext uri="{FF2B5EF4-FFF2-40B4-BE49-F238E27FC236}">
                <a16:creationId xmlns:a16="http://schemas.microsoft.com/office/drawing/2014/main" id="{325E1963-2A9B-4DDE-A4EB-640679155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8913"/>
          <a:stretch/>
        </p:blipFill>
        <p:spPr>
          <a:xfrm>
            <a:off x="2352292" y="857257"/>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picture containing water, sky, boat, outdoor&#10;&#10;Description automatically generated">
            <a:extLst>
              <a:ext uri="{FF2B5EF4-FFF2-40B4-BE49-F238E27FC236}">
                <a16:creationId xmlns:a16="http://schemas.microsoft.com/office/drawing/2014/main" id="{A74FAC78-5C11-415E-8197-B3E2EF678E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19" r="2" b="2"/>
          <a:stretch/>
        </p:blipFill>
        <p:spPr>
          <a:xfrm>
            <a:off x="2392072" y="344957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C48B7656-CDBF-4457-B8FA-117BAE722C2B}"/>
              </a:ext>
            </a:extLst>
          </p:cNvPr>
          <p:cNvSpPr>
            <a:spLocks noGrp="1"/>
          </p:cNvSpPr>
          <p:nvPr>
            <p:ph type="title"/>
          </p:nvPr>
        </p:nvSpPr>
        <p:spPr/>
        <p:txBody>
          <a:bodyPr/>
          <a:lstStyle/>
          <a:p>
            <a:r>
              <a:rPr lang="en-US" dirty="0"/>
              <a:t>What is Divertible?</a:t>
            </a:r>
          </a:p>
        </p:txBody>
      </p:sp>
      <p:pic>
        <p:nvPicPr>
          <p:cNvPr id="8" name="Picture 7">
            <a:extLst>
              <a:ext uri="{FF2B5EF4-FFF2-40B4-BE49-F238E27FC236}">
                <a16:creationId xmlns:a16="http://schemas.microsoft.com/office/drawing/2014/main" id="{DB3D5686-593E-42B2-BAEA-000163E99662}"/>
              </a:ext>
            </a:extLst>
          </p:cNvPr>
          <p:cNvPicPr>
            <a:picLocks noChangeAspect="1"/>
          </p:cNvPicPr>
          <p:nvPr/>
        </p:nvPicPr>
        <p:blipFill rotWithShape="1">
          <a:blip r:embed="rId6"/>
          <a:srcRect r="44709"/>
          <a:stretch/>
        </p:blipFill>
        <p:spPr>
          <a:xfrm>
            <a:off x="0" y="1106183"/>
            <a:ext cx="2843561" cy="2461000"/>
          </a:xfrm>
          <a:prstGeom prst="rect">
            <a:avLst/>
          </a:prstGeom>
        </p:spPr>
      </p:pic>
      <p:pic>
        <p:nvPicPr>
          <p:cNvPr id="25" name="Picture 24">
            <a:extLst>
              <a:ext uri="{FF2B5EF4-FFF2-40B4-BE49-F238E27FC236}">
                <a16:creationId xmlns:a16="http://schemas.microsoft.com/office/drawing/2014/main" id="{2E2382C4-9F14-4A0B-AD83-7C710AD554D9}"/>
              </a:ext>
            </a:extLst>
          </p:cNvPr>
          <p:cNvPicPr>
            <a:picLocks noChangeAspect="1"/>
          </p:cNvPicPr>
          <p:nvPr/>
        </p:nvPicPr>
        <p:blipFill rotWithShape="1">
          <a:blip r:embed="rId6"/>
          <a:srcRect l="55656"/>
          <a:stretch/>
        </p:blipFill>
        <p:spPr>
          <a:xfrm>
            <a:off x="197861" y="3394710"/>
            <a:ext cx="2280560" cy="2461000"/>
          </a:xfrm>
          <a:prstGeom prst="rect">
            <a:avLst/>
          </a:prstGeom>
        </p:spPr>
      </p:pic>
    </p:spTree>
    <p:extLst>
      <p:ext uri="{BB962C8B-B14F-4D97-AF65-F5344CB8AC3E}">
        <p14:creationId xmlns:p14="http://schemas.microsoft.com/office/powerpoint/2010/main" val="26493129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title"/>
          </p:nvPr>
        </p:nvSpPr>
        <p:spPr>
          <a:xfrm>
            <a:off x="1028700" y="1078154"/>
            <a:ext cx="7421963" cy="775252"/>
          </a:xfrm>
          <a:prstGeom prst="rect">
            <a:avLst/>
          </a:prstGeom>
        </p:spPr>
        <p:txBody>
          <a:bodyPr>
            <a:normAutofit fontScale="90000"/>
          </a:bodyPr>
          <a:lstStyle>
            <a:lvl1pPr>
              <a:defRPr>
                <a:latin typeface="Book Antiqua"/>
                <a:ea typeface="Book Antiqua"/>
                <a:cs typeface="Book Antiqua"/>
                <a:sym typeface="Book Antiqua"/>
              </a:defRPr>
            </a:lvl1pPr>
          </a:lstStyle>
          <a:p>
            <a:r>
              <a:rPr lang="en-US" sz="3000" kern="1200" dirty="0">
                <a:solidFill>
                  <a:srgbClr val="FFFFFF"/>
                </a:solidFill>
                <a:latin typeface="+mj-lt"/>
                <a:ea typeface="+mj-ea"/>
                <a:cs typeface="+mj-cs"/>
              </a:rPr>
              <a:t>United States Marine Highway Program</a:t>
            </a:r>
            <a:r>
              <a:rPr lang="fr-FR" sz="3000" dirty="0">
                <a:solidFill>
                  <a:srgbClr val="FFFFFF"/>
                </a:solidFill>
                <a:latin typeface="Corbel" panose="020B0503020204020204" pitchFamily="34" charset="0"/>
              </a:rPr>
              <a:t>Grants</a:t>
            </a:r>
          </a:p>
        </p:txBody>
      </p:sp>
      <p:sp>
        <p:nvSpPr>
          <p:cNvPr id="6" name="Content Placeholder 4">
            <a:extLst>
              <a:ext uri="{FF2B5EF4-FFF2-40B4-BE49-F238E27FC236}">
                <a16:creationId xmlns:a16="http://schemas.microsoft.com/office/drawing/2014/main" id="{9801C516-5E0F-436C-B31E-449D89D85983}"/>
              </a:ext>
            </a:extLst>
          </p:cNvPr>
          <p:cNvSpPr>
            <a:spLocks noGrp="1"/>
          </p:cNvSpPr>
          <p:nvPr>
            <p:ph idx="1"/>
          </p:nvPr>
        </p:nvSpPr>
        <p:spPr>
          <a:xfrm>
            <a:off x="435024" y="1078154"/>
            <a:ext cx="8394016" cy="5890205"/>
          </a:xfrm>
        </p:spPr>
        <p:txBody>
          <a:bodyPr anchor="ctr">
            <a:normAutofit/>
          </a:bodyPr>
          <a:lstStyle/>
          <a:p>
            <a:pPr>
              <a:defRPr/>
            </a:pPr>
            <a:r>
              <a:rPr lang="en-US" altLang="en-US" sz="1800" b="0" dirty="0"/>
              <a:t>What can Marine Highway Grant funds be used for?</a:t>
            </a:r>
          </a:p>
          <a:p>
            <a:pPr lvl="1">
              <a:defRPr/>
            </a:pPr>
            <a:r>
              <a:rPr lang="en-US" altLang="en-US" sz="1800" dirty="0"/>
              <a:t>Port and landside infrastructure</a:t>
            </a:r>
          </a:p>
          <a:p>
            <a:pPr lvl="1">
              <a:defRPr/>
            </a:pPr>
            <a:r>
              <a:rPr lang="en-US" altLang="en-US" sz="1800" dirty="0"/>
              <a:t>Cargo handling equipment</a:t>
            </a:r>
          </a:p>
          <a:p>
            <a:pPr lvl="1">
              <a:defRPr/>
            </a:pPr>
            <a:r>
              <a:rPr lang="en-US" altLang="en-US" sz="1800" dirty="0"/>
              <a:t>New or used vessel purchase, lease, or modification</a:t>
            </a:r>
          </a:p>
          <a:p>
            <a:pPr lvl="1">
              <a:defRPr/>
            </a:pPr>
            <a:r>
              <a:rPr lang="en-US" altLang="en-US" sz="1800" dirty="0"/>
              <a:t>Planning, preparation and design efforts in support of marine highway projects (cannot be used for market related studies)</a:t>
            </a:r>
          </a:p>
          <a:p>
            <a:pPr lvl="1">
              <a:defRPr/>
            </a:pPr>
            <a:r>
              <a:rPr lang="en-US" altLang="en-US" sz="1800" b="1" u="sng" dirty="0"/>
              <a:t>Private, Public and Tribal Entities are eligible to apply</a:t>
            </a:r>
          </a:p>
          <a:p>
            <a:pPr marL="171450" lvl="1">
              <a:spcBef>
                <a:spcPct val="50000"/>
              </a:spcBef>
              <a:spcAft>
                <a:spcPct val="8000"/>
              </a:spcAft>
              <a:buClr>
                <a:srgbClr val="003366"/>
              </a:buClr>
              <a:buSzPct val="110000"/>
              <a:buFont typeface="Wingdings" panose="05000000000000000000" pitchFamily="2" charset="2"/>
              <a:buChar char="§"/>
            </a:pPr>
            <a:r>
              <a:rPr lang="en-US" sz="2000" dirty="0">
                <a:latin typeface="+mj-lt"/>
              </a:rPr>
              <a:t>Final NOFO posted May 20, 2024, </a:t>
            </a:r>
            <a:endParaRPr lang="en-US" sz="2000" b="1" dirty="0">
              <a:latin typeface="+mj-lt"/>
            </a:endParaRPr>
          </a:p>
          <a:p>
            <a:pPr lvl="1"/>
            <a:r>
              <a:rPr lang="en-US" sz="2000" dirty="0">
                <a:latin typeface="+mj-lt"/>
              </a:rPr>
              <a:t>$4.85M for FY 2024</a:t>
            </a:r>
          </a:p>
          <a:p>
            <a:pPr marL="171450" lvl="1">
              <a:spcBef>
                <a:spcPct val="50000"/>
              </a:spcBef>
              <a:spcAft>
                <a:spcPct val="8000"/>
              </a:spcAft>
              <a:buClr>
                <a:srgbClr val="003366"/>
              </a:buClr>
              <a:buSzPct val="110000"/>
              <a:buFont typeface="Wingdings" panose="05000000000000000000" pitchFamily="2" charset="2"/>
              <a:buChar char="§"/>
            </a:pPr>
            <a:r>
              <a:rPr lang="en-US" sz="2000" dirty="0">
                <a:latin typeface="+mj-lt"/>
              </a:rPr>
              <a:t>Federal share - 80%</a:t>
            </a:r>
          </a:p>
          <a:p>
            <a:pPr marL="171450" lvl="1">
              <a:spcBef>
                <a:spcPct val="50000"/>
              </a:spcBef>
              <a:spcAft>
                <a:spcPct val="8000"/>
              </a:spcAft>
              <a:buClr>
                <a:srgbClr val="003366"/>
              </a:buClr>
              <a:buSzPct val="110000"/>
              <a:buFont typeface="Wingdings" panose="05000000000000000000" pitchFamily="2" charset="2"/>
              <a:buChar char="§"/>
            </a:pPr>
            <a:r>
              <a:rPr lang="en-US" sz="2000" dirty="0">
                <a:latin typeface="+mj-lt"/>
              </a:rPr>
              <a:t>Webinar on How to Apply will be held.</a:t>
            </a:r>
          </a:p>
          <a:p>
            <a:pPr marL="171450" lvl="1">
              <a:spcBef>
                <a:spcPct val="50000"/>
              </a:spcBef>
              <a:spcAft>
                <a:spcPct val="8000"/>
              </a:spcAft>
              <a:buClr>
                <a:srgbClr val="003366"/>
              </a:buClr>
              <a:buSzPct val="110000"/>
              <a:buFont typeface="Wingdings" panose="05000000000000000000" pitchFamily="2" charset="2"/>
              <a:buChar char="§"/>
            </a:pPr>
            <a:r>
              <a:rPr lang="en-US" sz="2000" dirty="0">
                <a:latin typeface="+mj-lt"/>
              </a:rPr>
              <a:t>FY 2024 Applications closed </a:t>
            </a:r>
            <a:r>
              <a:rPr lang="en-US" sz="2000" b="1" dirty="0">
                <a:latin typeface="+mj-lt"/>
              </a:rPr>
              <a:t>July 12, 2024</a:t>
            </a:r>
            <a:endParaRPr lang="en-US" sz="2000" dirty="0">
              <a:latin typeface="+mj-lt"/>
            </a:endParaRPr>
          </a:p>
          <a:p>
            <a:pPr marL="0" indent="0">
              <a:spcBef>
                <a:spcPts val="0"/>
              </a:spcBef>
              <a:buNone/>
            </a:pPr>
            <a:endParaRPr lang="en-US" sz="1275" dirty="0">
              <a:latin typeface="Corbel" panose="020B0503020204020204" pitchFamily="34" charset="0"/>
            </a:endParaRPr>
          </a:p>
          <a:p>
            <a:pPr marL="0" indent="0">
              <a:spcBef>
                <a:spcPts val="0"/>
              </a:spcBef>
              <a:buNone/>
            </a:pPr>
            <a:endParaRPr lang="en-US" sz="1275" dirty="0">
              <a:latin typeface="Corbel" panose="020B0503020204020204" pitchFamily="34" charset="0"/>
            </a:endParaRPr>
          </a:p>
          <a:p>
            <a:pPr marL="0" indent="0">
              <a:spcBef>
                <a:spcPts val="0"/>
              </a:spcBef>
              <a:buNone/>
            </a:pPr>
            <a:endParaRPr lang="en-US" sz="1275" dirty="0"/>
          </a:p>
          <a:p>
            <a:pPr marL="0" indent="0">
              <a:buNone/>
            </a:pPr>
            <a:endParaRPr lang="en-US" sz="1275" dirty="0">
              <a:latin typeface="Segoe UI" panose="020B0502040204020203" pitchFamily="34" charset="0"/>
              <a:ea typeface="Segoe UI" panose="020B0502040204020203" pitchFamily="34" charset="0"/>
              <a:cs typeface="Segoe UI" panose="020B0502040204020203" pitchFamily="34" charset="0"/>
            </a:endParaRPr>
          </a:p>
        </p:txBody>
      </p:sp>
      <p:sp>
        <p:nvSpPr>
          <p:cNvPr id="9" name="Title 1">
            <a:extLst>
              <a:ext uri="{FF2B5EF4-FFF2-40B4-BE49-F238E27FC236}">
                <a16:creationId xmlns:a16="http://schemas.microsoft.com/office/drawing/2014/main" id="{1634D2A6-7849-441A-8FF4-174240E10438}"/>
              </a:ext>
            </a:extLst>
          </p:cNvPr>
          <p:cNvSpPr txBox="1">
            <a:spLocks/>
          </p:cNvSpPr>
          <p:nvPr/>
        </p:nvSpPr>
        <p:spPr bwMode="auto">
          <a:xfrm>
            <a:off x="359207" y="-20078"/>
            <a:ext cx="7886700" cy="72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r>
              <a:rPr lang="en-US" kern="0" dirty="0"/>
              <a:t>United States Marine Highway Program</a:t>
            </a:r>
          </a:p>
        </p:txBody>
      </p:sp>
    </p:spTree>
    <p:extLst>
      <p:ext uri="{BB962C8B-B14F-4D97-AF65-F5344CB8AC3E}">
        <p14:creationId xmlns:p14="http://schemas.microsoft.com/office/powerpoint/2010/main" val="7445243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842A8D-C552-49AA-9D92-3B2419E2D05F}"/>
              </a:ext>
            </a:extLst>
          </p:cNvPr>
          <p:cNvSpPr>
            <a:spLocks noGrp="1"/>
          </p:cNvSpPr>
          <p:nvPr>
            <p:ph type="sldNum" sz="quarter" idx="10"/>
          </p:nvPr>
        </p:nvSpPr>
        <p:spPr>
          <a:xfrm>
            <a:off x="6457950" y="5624513"/>
            <a:ext cx="2057400" cy="273844"/>
          </a:xfrm>
        </p:spPr>
        <p:txBody>
          <a:bodyPr vert="horz" wrap="square" lIns="68580" tIns="34290" rIns="68580" bIns="34290" numCol="1" rtlCol="0" anchor="ctr" anchorCtr="0" compatLnSpc="1">
            <a:prstTxWarp prst="textNoShape">
              <a:avLst/>
            </a:prstTxWarp>
            <a:normAutofit/>
          </a:bodyPr>
          <a:lstStyle/>
          <a:p>
            <a:pPr algn="r">
              <a:spcAft>
                <a:spcPts val="450"/>
              </a:spcAft>
              <a:defRPr/>
            </a:pPr>
            <a:fld id="{5C66090B-CB83-405A-9110-4DBAAC9A2BCC}" type="slidenum">
              <a:rPr lang="en-US" altLang="en-US" smtClean="0">
                <a:latin typeface="+mn-lt"/>
              </a:rPr>
              <a:pPr algn="r">
                <a:spcAft>
                  <a:spcPts val="450"/>
                </a:spcAft>
                <a:defRPr/>
              </a:pPr>
              <a:t>19</a:t>
            </a:fld>
            <a:endParaRPr lang="en-US" altLang="en-US" dirty="0">
              <a:latin typeface="+mn-lt"/>
            </a:endParaRPr>
          </a:p>
        </p:txBody>
      </p:sp>
      <p:pic>
        <p:nvPicPr>
          <p:cNvPr id="14" name="Content Placeholder 13">
            <a:extLst>
              <a:ext uri="{FF2B5EF4-FFF2-40B4-BE49-F238E27FC236}">
                <a16:creationId xmlns:a16="http://schemas.microsoft.com/office/drawing/2014/main" id="{06744E78-E076-6A1A-759E-5040CFF84F3A}"/>
              </a:ext>
            </a:extLst>
          </p:cNvPr>
          <p:cNvPicPr>
            <a:picLocks noGrp="1" noChangeAspect="1"/>
          </p:cNvPicPr>
          <p:nvPr>
            <p:ph idx="1"/>
          </p:nvPr>
        </p:nvPicPr>
        <p:blipFill>
          <a:blip r:embed="rId2"/>
          <a:stretch>
            <a:fillRect/>
          </a:stretch>
        </p:blipFill>
        <p:spPr>
          <a:xfrm>
            <a:off x="-141148" y="1135117"/>
            <a:ext cx="9285148" cy="5132130"/>
          </a:xfrm>
        </p:spPr>
      </p:pic>
    </p:spTree>
    <p:extLst>
      <p:ext uri="{BB962C8B-B14F-4D97-AF65-F5344CB8AC3E}">
        <p14:creationId xmlns:p14="http://schemas.microsoft.com/office/powerpoint/2010/main" val="6779432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078" y="749883"/>
            <a:ext cx="8775843" cy="1815882"/>
          </a:xfrm>
          <a:prstGeom prst="rect">
            <a:avLst/>
          </a:prstGeom>
        </p:spPr>
        <p:txBody>
          <a:bodyPr wrap="square">
            <a:spAutoFit/>
          </a:bodyPr>
          <a:lstStyle/>
          <a:p>
            <a:pPr algn="ctr"/>
            <a:r>
              <a:rPr lang="en-US" sz="2800" i="1" dirty="0">
                <a:latin typeface="Tw Cen MT Condensed" panose="020B0606020104020203" pitchFamily="34" charset="0"/>
              </a:rPr>
              <a:t>To foster and promote the U.S. Merchant Marine and the American maritime industry to strengthen the maritime transportation system — including landside infrastructure, the shipbuilding and repair industry, and labor — to meet the economic and national security needs of our Nation.</a:t>
            </a:r>
          </a:p>
        </p:txBody>
      </p:sp>
      <p:sp>
        <p:nvSpPr>
          <p:cNvPr id="3" name="Rectangle 2"/>
          <p:cNvSpPr/>
          <p:nvPr/>
        </p:nvSpPr>
        <p:spPr>
          <a:xfrm>
            <a:off x="114300" y="4625451"/>
            <a:ext cx="5867400" cy="2015936"/>
          </a:xfrm>
          <a:prstGeom prst="rect">
            <a:avLst/>
          </a:prstGeom>
          <a:ln>
            <a:noFill/>
          </a:ln>
          <a:effectLst>
            <a:softEdge rad="12700"/>
          </a:effectLst>
        </p:spPr>
        <p:txBody>
          <a:bodyPr wrap="square">
            <a:spAutoFit/>
          </a:bodyPr>
          <a:lstStyle/>
          <a:p>
            <a:r>
              <a:rPr lang="en-US" sz="2500" dirty="0">
                <a:latin typeface="Tw Cen MT Condensed" panose="020B0606020104020203" pitchFamily="34" charset="0"/>
              </a:rPr>
              <a:t>Established: 1950</a:t>
            </a:r>
          </a:p>
          <a:p>
            <a:r>
              <a:rPr lang="en-US" sz="2500" dirty="0">
                <a:latin typeface="Tw Cen MT Condensed" panose="020B0606020104020203" pitchFamily="34" charset="0"/>
              </a:rPr>
              <a:t>Total Employees: 750+</a:t>
            </a:r>
            <a:br>
              <a:rPr lang="en-US" sz="2500" dirty="0">
                <a:latin typeface="Tw Cen MT Condensed" panose="020B0606020104020203" pitchFamily="34" charset="0"/>
              </a:rPr>
            </a:br>
            <a:r>
              <a:rPr lang="en-US" sz="2500" dirty="0">
                <a:latin typeface="Tw Cen MT Condensed" panose="020B0606020104020203" pitchFamily="34" charset="0"/>
              </a:rPr>
              <a:t>Headquarters: 272</a:t>
            </a:r>
            <a:br>
              <a:rPr lang="en-US" sz="2500" dirty="0">
                <a:latin typeface="Tw Cen MT Condensed" panose="020B0606020104020203" pitchFamily="34" charset="0"/>
              </a:rPr>
            </a:br>
            <a:r>
              <a:rPr lang="en-US" sz="2500" dirty="0">
                <a:latin typeface="Tw Cen MT Condensed" panose="020B0606020104020203" pitchFamily="34" charset="0"/>
              </a:rPr>
              <a:t>U.S. Merchant Marine Academy: 264</a:t>
            </a:r>
            <a:br>
              <a:rPr lang="en-US" sz="2500" dirty="0">
                <a:latin typeface="Tw Cen MT Condensed" panose="020B0606020104020203" pitchFamily="34" charset="0"/>
              </a:rPr>
            </a:br>
            <a:r>
              <a:rPr lang="en-US" sz="2500" dirty="0">
                <a:latin typeface="Tw Cen MT Condensed" panose="020B0606020104020203" pitchFamily="34" charset="0"/>
              </a:rPr>
              <a:t>Gateway Offices and Fleet Sites: 218</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71011" b="100000" l="0" r="100000">
                        <a14:foregroundMark x1="75338" y1="89184" x2="75338" y2="89184"/>
                        <a14:foregroundMark x1="77680" y1="90869" x2="77680" y2="90869"/>
                        <a14:foregroundMark x1="76171" y1="94592" x2="76171" y2="94592"/>
                        <a14:backgroundMark x1="1509" y1="73582" x2="1509" y2="73582"/>
                        <a14:backgroundMark x1="1353" y1="98050" x2="1353" y2="98050"/>
                        <a14:backgroundMark x1="32310" y1="98848" x2="32310" y2="98848"/>
                        <a14:backgroundMark x1="98491" y1="74734" x2="98491" y2="74734"/>
                        <a14:backgroundMark x1="98491" y1="73582" x2="98491" y2="73582"/>
                      </a14:backgroundRemoval>
                    </a14:imgEffect>
                  </a14:imgLayer>
                </a14:imgProps>
              </a:ext>
              <a:ext uri="{28A0092B-C50C-407E-A947-70E740481C1C}">
                <a14:useLocalDpi xmlns:a14="http://schemas.microsoft.com/office/drawing/2010/main" val="0"/>
              </a:ext>
            </a:extLst>
          </a:blip>
          <a:srcRect t="71299" b="3143"/>
          <a:stretch/>
        </p:blipFill>
        <p:spPr>
          <a:xfrm>
            <a:off x="0" y="5486401"/>
            <a:ext cx="9144000" cy="1371600"/>
          </a:xfrm>
          <a:prstGeom prst="rect">
            <a:avLst/>
          </a:prstGeom>
        </p:spPr>
      </p:pic>
      <p:pic>
        <p:nvPicPr>
          <p:cNvPr id="6" name="Picture 6">
            <a:extLst>
              <a:ext uri="{FF2B5EF4-FFF2-40B4-BE49-F238E27FC236}">
                <a16:creationId xmlns:a16="http://schemas.microsoft.com/office/drawing/2014/main" id="{B1C37F7D-951C-4C95-B1B4-918BBC8A4A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343891" y="2605818"/>
            <a:ext cx="2110977" cy="26387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F16C5E3-47B2-4979-90F2-1BFF3CAB05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182255" y="2605817"/>
            <a:ext cx="1759274" cy="263872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49C34E-5957-4DEE-8099-76C9753B1D39}"/>
              </a:ext>
            </a:extLst>
          </p:cNvPr>
          <p:cNvSpPr txBox="1"/>
          <p:nvPr/>
        </p:nvSpPr>
        <p:spPr>
          <a:xfrm>
            <a:off x="3480022" y="5282479"/>
            <a:ext cx="2031555" cy="400110"/>
          </a:xfrm>
          <a:prstGeom prst="rect">
            <a:avLst/>
          </a:prstGeom>
          <a:noFill/>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Secretary of Transportation</a:t>
            </a:r>
          </a:p>
          <a:p>
            <a:pPr algn="ctr"/>
            <a:r>
              <a:rPr lang="en-US" sz="1000" b="1" dirty="0">
                <a:latin typeface="Times New Roman" panose="02020603050405020304" pitchFamily="18" charset="0"/>
                <a:cs typeface="Times New Roman" panose="02020603050405020304" pitchFamily="18" charset="0"/>
              </a:rPr>
              <a:t>Pete Buttigieg</a:t>
            </a:r>
          </a:p>
        </p:txBody>
      </p:sp>
      <p:sp>
        <p:nvSpPr>
          <p:cNvPr id="10" name="Rectangle 9">
            <a:extLst>
              <a:ext uri="{FF2B5EF4-FFF2-40B4-BE49-F238E27FC236}">
                <a16:creationId xmlns:a16="http://schemas.microsoft.com/office/drawing/2014/main" id="{3F898B98-BB74-4FAB-ACD3-C7BE41CB74C6}"/>
              </a:ext>
            </a:extLst>
          </p:cNvPr>
          <p:cNvSpPr/>
          <p:nvPr/>
        </p:nvSpPr>
        <p:spPr>
          <a:xfrm>
            <a:off x="6189828" y="5282479"/>
            <a:ext cx="1751701" cy="400110"/>
          </a:xfrm>
          <a:prstGeom prst="rect">
            <a:avLst/>
          </a:prstGeom>
        </p:spPr>
        <p:txBody>
          <a:bodyPr wrap="square">
            <a:spAutoFit/>
          </a:bodyPr>
          <a:lstStyle/>
          <a:p>
            <a:pPr algn="ctr"/>
            <a:r>
              <a:rPr lang="en-US" sz="1000" b="1" dirty="0">
                <a:latin typeface="Times New Roman" panose="02020603050405020304" pitchFamily="18" charset="0"/>
                <a:cs typeface="Times New Roman" panose="02020603050405020304" pitchFamily="18" charset="0"/>
              </a:rPr>
              <a:t>Maritime Administrator </a:t>
            </a:r>
          </a:p>
          <a:p>
            <a:pPr algn="ctr"/>
            <a:r>
              <a:rPr lang="en-US" sz="1000" b="1" dirty="0">
                <a:latin typeface="Times New Roman" panose="02020603050405020304" pitchFamily="18" charset="0"/>
                <a:cs typeface="Times New Roman" panose="02020603050405020304" pitchFamily="18" charset="0"/>
              </a:rPr>
              <a:t>Rear Adm.</a:t>
            </a:r>
            <a:r>
              <a:rPr lang="en-US" sz="1000" dirty="0">
                <a:latin typeface="Times New Roman" panose="02020603050405020304" pitchFamily="18" charset="0"/>
                <a:cs typeface="Times New Roman" panose="02020603050405020304" pitchFamily="18" charset="0"/>
              </a:rPr>
              <a:t> </a:t>
            </a:r>
            <a:r>
              <a:rPr lang="en-US" sz="1000" b="1" dirty="0">
                <a:latin typeface="Times New Roman" panose="02020603050405020304" pitchFamily="18" charset="0"/>
                <a:cs typeface="Times New Roman" panose="02020603050405020304" pitchFamily="18" charset="0"/>
              </a:rPr>
              <a:t>Ann Phillips</a:t>
            </a:r>
            <a:endParaRPr lang="en-US" sz="1000" dirty="0">
              <a:latin typeface="Times New Roman" panose="02020603050405020304" pitchFamily="18" charset="0"/>
              <a:cs typeface="Times New Roman" panose="02020603050405020304" pitchFamily="18" charset="0"/>
            </a:endParaRPr>
          </a:p>
        </p:txBody>
      </p:sp>
      <p:sp>
        <p:nvSpPr>
          <p:cNvPr id="12" name="Title 11">
            <a:extLst>
              <a:ext uri="{FF2B5EF4-FFF2-40B4-BE49-F238E27FC236}">
                <a16:creationId xmlns:a16="http://schemas.microsoft.com/office/drawing/2014/main" id="{0302982D-7B86-4971-AE64-6E095919DDF6}"/>
              </a:ext>
            </a:extLst>
          </p:cNvPr>
          <p:cNvSpPr>
            <a:spLocks noGrp="1"/>
          </p:cNvSpPr>
          <p:nvPr>
            <p:ph type="title"/>
          </p:nvPr>
        </p:nvSpPr>
        <p:spPr/>
        <p:txBody>
          <a:bodyPr/>
          <a:lstStyle/>
          <a:p>
            <a:r>
              <a:rPr lang="en-US" dirty="0"/>
              <a:t>Mission</a:t>
            </a:r>
          </a:p>
        </p:txBody>
      </p:sp>
    </p:spTree>
    <p:extLst>
      <p:ext uri="{BB962C8B-B14F-4D97-AF65-F5344CB8AC3E}">
        <p14:creationId xmlns:p14="http://schemas.microsoft.com/office/powerpoint/2010/main" val="30718260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248443"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t>PIDP Red Wing, Minnesota, $1.9M Grant.  The project includes a bulkhead replacement and replacement of four existing dolphin clusters used for grain barge mooring at the Port of Red Wing’s barge fleeting offload–onload barge terminal. </a:t>
            </a:r>
          </a:p>
          <a:p>
            <a:pPr marL="0" marR="0" indent="0">
              <a:lnSpc>
                <a:spcPct val="115000"/>
              </a:lnSpc>
              <a:spcBef>
                <a:spcPts val="0"/>
              </a:spcBef>
              <a:spcAft>
                <a:spcPts val="0"/>
              </a:spcAft>
              <a:buNone/>
              <a:tabLst>
                <a:tab pos="5829300" algn="r"/>
              </a:tabLst>
            </a:pPr>
            <a:endParaRPr lang="en-US" sz="1800" dirty="0"/>
          </a:p>
          <a:p>
            <a:pPr marL="0" marR="0" indent="0">
              <a:lnSpc>
                <a:spcPct val="115000"/>
              </a:lnSpc>
              <a:spcBef>
                <a:spcPts val="0"/>
              </a:spcBef>
              <a:spcAft>
                <a:spcPts val="0"/>
              </a:spcAft>
              <a:buNone/>
              <a:tabLst>
                <a:tab pos="5829300" algn="r"/>
              </a:tabLst>
            </a:pPr>
            <a:r>
              <a:rPr lang="en-US" sz="1800" dirty="0"/>
              <a:t>PIDP Wabasha, Minnesota, Barge Terminal Project $2.5M Grant. Project constructs a new inland river barge terminal at Upper Mississippi River Mile Marker 760 and develop the necessary access road and utilities to support its operation. </a:t>
            </a:r>
          </a:p>
          <a:p>
            <a:pPr marL="0" marR="0" indent="0">
              <a:lnSpc>
                <a:spcPct val="115000"/>
              </a:lnSpc>
              <a:spcBef>
                <a:spcPts val="0"/>
              </a:spcBef>
              <a:spcAft>
                <a:spcPts val="0"/>
              </a:spcAft>
              <a:buNone/>
              <a:tabLst>
                <a:tab pos="5829300" algn="r"/>
              </a:tabLst>
            </a:pPr>
            <a:endParaRPr lang="en-US" sz="1800" dirty="0"/>
          </a:p>
          <a:p>
            <a:pPr marL="0" marR="0" indent="0">
              <a:lnSpc>
                <a:spcPct val="115000"/>
              </a:lnSpc>
              <a:spcBef>
                <a:spcPts val="0"/>
              </a:spcBef>
              <a:spcAft>
                <a:spcPts val="0"/>
              </a:spcAft>
              <a:buNone/>
              <a:tabLst>
                <a:tab pos="5829300" algn="r"/>
              </a:tabLst>
            </a:pPr>
            <a:r>
              <a:rPr lang="en-US" sz="1800" dirty="0"/>
              <a:t>PIDP Lewis County, Missouri - La Grange Multimodal Port Enhancement Project $11M Grant.  Construct a new dry bulk cargo handling facility including roughly 200-foot cargo dock and approximately 1.62 miles of access road; the purchase and installation of a roughly 400- linear-foot conveyer system; and related cargo handling equipment.</a:t>
            </a:r>
            <a:endParaRPr lang="en-US" sz="18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20</a:t>
            </a:fld>
            <a:endParaRPr lang="en-US" altLang="en-US" dirty="0"/>
          </a:p>
        </p:txBody>
      </p:sp>
    </p:spTree>
    <p:extLst>
      <p:ext uri="{BB962C8B-B14F-4D97-AF65-F5344CB8AC3E}">
        <p14:creationId xmlns:p14="http://schemas.microsoft.com/office/powerpoint/2010/main" val="17187418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PIDP America’s Central Port District Granite City, Illinois Harbor Extension Project $4.5M ($4.1 M grant) extends the length of the harbor’s wharf by nearly 30% and creates a half‐acre of additional working space to support cargo dock operations. </a:t>
            </a:r>
          </a:p>
          <a:p>
            <a:pPr marL="0" marR="0" indent="0">
              <a:lnSpc>
                <a:spcPct val="115000"/>
              </a:lnSpc>
              <a:spcBef>
                <a:spcPts val="0"/>
              </a:spcBef>
              <a:spcAft>
                <a:spcPts val="0"/>
              </a:spcAft>
              <a:buNone/>
              <a:tabLst>
                <a:tab pos="5829300" algn="r"/>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PIDP Saint Paul (Minnesota) Port Authority Barge Terminal Dock Wall Rehabilitation $12.5 M ($4.1M grant) replaces the dock wall with a new tie-back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ea typeface="Calibri" panose="020F0502020204030204" pitchFamily="34" charset="0"/>
                <a:cs typeface="Times New Roman" panose="02020603050405020304" pitchFamily="18" charset="0"/>
              </a:rPr>
              <a:t>2012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TIGER Port of Lewiston, Idaho, Dock Extension $2.7 M ($1.3 M grant) 150 ft dock extension, mooring dolphin and fender system to existing container dock</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2021 </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ea typeface="Calibri" panose="020F0502020204030204" pitchFamily="34" charset="0"/>
                <a:cs typeface="Times New Roman" panose="02020603050405020304" pitchFamily="18" charset="0"/>
              </a:rPr>
              <a:t>INFRA City of Dubuque, Iowa, Port and Rail Improvements $11.5 M ($5 M grant) renovate an existing fertilizer storage shed, replace and relocate rail track, new rail equipment (main line switch, loadout system and shed and rail-to-barge direct transfer system). Returned.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21</a:t>
            </a:fld>
            <a:endParaRPr lang="en-US" altLang="en-US" dirty="0"/>
          </a:p>
        </p:txBody>
      </p:sp>
    </p:spTree>
    <p:extLst>
      <p:ext uri="{BB962C8B-B14F-4D97-AF65-F5344CB8AC3E}">
        <p14:creationId xmlns:p14="http://schemas.microsoft.com/office/powerpoint/2010/main" val="37914083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PIDP Kaskaskia Regional Port District (Illinois) Phase 2 Rail Yard and Rail Corridor Improvements $10 M ($8 M grant) to install rail tracks create a rail yard near port terminal (6,000 ft of storage tracks) and upgrades to 5.3 miles of track to support bulk cargo.</a:t>
            </a:r>
          </a:p>
          <a:p>
            <a:pPr marL="0" marR="0" indent="0">
              <a:lnSpc>
                <a:spcPct val="115000"/>
              </a:lnSpc>
              <a:spcBef>
                <a:spcPts val="0"/>
              </a:spcBef>
              <a:spcAft>
                <a:spcPts val="0"/>
              </a:spcAft>
              <a:buNone/>
              <a:tabLst>
                <a:tab pos="5829300" algn="r"/>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PIDP Green Hills Regional Planning Commission Port Improvement and Expansion Project (for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AGRIServices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of Brunswick, Missouri) $10.9 M ($8.8 M grant) to create new container dock and related mooring structures, add a new rail spur with loading pit, construct a new 360’ x 140’ bulk agriculture supply building with conveyors between the rail and barge dock.  </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2023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Small Shipyard, Sunflower Enterprise, Inc., Dubuque, IA, $599,840 to support the purchase of a 100-ton marine travel lift.</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22</a:t>
            </a:fld>
            <a:endParaRPr lang="en-US" altLang="en-US" dirty="0"/>
          </a:p>
        </p:txBody>
      </p:sp>
    </p:spTree>
    <p:extLst>
      <p:ext uri="{BB962C8B-B14F-4D97-AF65-F5344CB8AC3E}">
        <p14:creationId xmlns:p14="http://schemas.microsoft.com/office/powerpoint/2010/main" val="23422011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Monona County, Iowa, New Cooperative, Inc Port of </a:t>
            </a:r>
            <a:r>
              <a:rPr lang="en-US" sz="1800" dirty="0" err="1">
                <a:latin typeface="Times New Roman" panose="02020603050405020304" pitchFamily="18" charset="0"/>
                <a:cs typeface="Times New Roman" panose="02020603050405020304" pitchFamily="18" charset="0"/>
              </a:rPr>
              <a:t>Blencoe</a:t>
            </a:r>
            <a:r>
              <a:rPr lang="en-US" sz="1800" dirty="0">
                <a:latin typeface="Times New Roman" panose="02020603050405020304" pitchFamily="18" charset="0"/>
                <a:cs typeface="Times New Roman" panose="02020603050405020304" pitchFamily="18" charset="0"/>
              </a:rPr>
              <a:t> $10.2M Grant. The project will consist of constructing a new commodity handling facility, storage for liquid commodities, receiving and handling equipment, conveyors, elevating legs, and additional infrastructure such as internal road construction and site leveling to accommodate use of the southern side of the property for heavy industrial use.</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2023 </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Small Shipyard, Mike's Inc. South Roxana, IL, $653,422 grant to support the purchase of a 30-ton rough terrain crane, telehandler, rack welder, and tig stick arc reach.</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2020</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Oregon International Port of Coos Bay, OR, $9,880,000 grant for Phase II Rail Line tie and surfacing program and ballast for 121 miles of track from Eugene to Coos Bay Oregon.</a:t>
            </a: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23</a:t>
            </a:fld>
            <a:endParaRPr lang="en-US" altLang="en-US" dirty="0"/>
          </a:p>
        </p:txBody>
      </p:sp>
    </p:spTree>
    <p:extLst>
      <p:ext uri="{BB962C8B-B14F-4D97-AF65-F5344CB8AC3E}">
        <p14:creationId xmlns:p14="http://schemas.microsoft.com/office/powerpoint/2010/main" val="10339993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Alaska Railroad Corporation, Alaska, received $19,779,425 grant to lengthen the Seward Alaska Marine Terminal to accommodate larger cargo ships and corridor improvements between the freight dock and an existing road.</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2020 </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Bellingham, grant of $6,854,770 to make repairs and upgrades at the Bellingham Ship Terminal and eliminate rock outcroppings that limited navigation draft to 26 feet.</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2020</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Northwest Seaport Alliance, received $10,687,333 for Terminal 5 Uplands modernization and rehabilitation project including paving, stormwater treatment and electric refrigerated plug capacity and rail infrastructure improvements.</a:t>
            </a: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24</a:t>
            </a:fld>
            <a:endParaRPr lang="en-US" altLang="en-US" dirty="0"/>
          </a:p>
        </p:txBody>
      </p:sp>
    </p:spTree>
    <p:extLst>
      <p:ext uri="{BB962C8B-B14F-4D97-AF65-F5344CB8AC3E}">
        <p14:creationId xmlns:p14="http://schemas.microsoft.com/office/powerpoint/2010/main" val="356623993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Alaska Railroad Corporation, Alaska, received $1,173,600 grant to for a Whittier Terminal Master Plan that evaluates the safety, efficiency, state of good repair, reliability, resiliency and sustainability of the terminal.</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2021</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Tacoma, WA, received a $15,730,000 grant to improve 24.5 acres for empty containers and chassis work including new gates, guard shelter, fencing, lighting, stormwater and refurbishment of a railroad crossing adjacent to the site.</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2021</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a:t>
            </a:r>
            <a:r>
              <a:rPr lang="en-US" sz="1800" dirty="0" err="1">
                <a:latin typeface="Times New Roman" panose="02020603050405020304" pitchFamily="18" charset="0"/>
                <a:cs typeface="Times New Roman" panose="02020603050405020304" pitchFamily="18" charset="0"/>
              </a:rPr>
              <a:t>Illwaco</a:t>
            </a:r>
            <a:r>
              <a:rPr lang="en-US" sz="1800" dirty="0">
                <a:latin typeface="Times New Roman" panose="02020603050405020304" pitchFamily="18" charset="0"/>
                <a:cs typeface="Times New Roman" panose="02020603050405020304" pitchFamily="18" charset="0"/>
              </a:rPr>
              <a:t>, WA, received a $2,444,138 grant to reconstruct a wooden bulkhead and site utility work.</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Grays Harbor, WA, grant of $25,000,000, for Terminal 4 Redevelopment and expansion to accommodate unit trains and cargo handling laydown site (50 acres).</a:t>
            </a: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25</a:t>
            </a:fld>
            <a:endParaRPr lang="en-US" altLang="en-US" dirty="0"/>
          </a:p>
        </p:txBody>
      </p:sp>
    </p:spTree>
    <p:extLst>
      <p:ext uri="{BB962C8B-B14F-4D97-AF65-F5344CB8AC3E}">
        <p14:creationId xmlns:p14="http://schemas.microsoft.com/office/powerpoint/2010/main" val="377448460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Olympia, WA, received a $9,270,918 grant for replacing pavement on 21-acre cargo handling area, new maintenance facility and repairs at Cargo Berth 1.</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Port Angeles, WA, grant of $8,608,000 for an intermodal Handling and Transfer facility upgrade on 10 acres, including elevation and load capacity upgrades.</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Swinomish Indian Tribal Community received grant of $11,073,627 for a Master Plan, design and construction of a commercial pier, boat ramp and mooring float.</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Portland, Oregon, grant of $24,360,000 for Terminal 6 Improvements at flexible cargo storage area and container storage areas.  Stormwater improvements and electrical backups and other lighting and power system improvements.</a:t>
            </a: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26</a:t>
            </a:fld>
            <a:endParaRPr lang="en-US" altLang="en-US" dirty="0"/>
          </a:p>
        </p:txBody>
      </p:sp>
    </p:spTree>
    <p:extLst>
      <p:ext uri="{BB962C8B-B14F-4D97-AF65-F5344CB8AC3E}">
        <p14:creationId xmlns:p14="http://schemas.microsoft.com/office/powerpoint/2010/main" val="26958742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Northwest Seaport Alliance, Washington, $17,035,900 grant for Terminal 5 new truck gate complex and cargo container storage yard.</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Aleut Corporation, Alaska, $10,161,900 grant for Port of Adak Pier Five repairs of existing dock.</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Prince William Sound Economic Development District, Alaska, $28,248,386 grant for three Prince William Sound ferry terminals.  </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Municipality of Anchorage, Port of Alaska, $68,700,000 grant for port modernization including replacement of sheet pile wall and shoreline revetment of armor rock as part of a North Extension Stabilization project.</a:t>
            </a: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27</a:t>
            </a:fld>
            <a:endParaRPr lang="en-US" altLang="en-US" dirty="0"/>
          </a:p>
        </p:txBody>
      </p:sp>
    </p:spTree>
    <p:extLst>
      <p:ext uri="{BB962C8B-B14F-4D97-AF65-F5344CB8AC3E}">
        <p14:creationId xmlns:p14="http://schemas.microsoft.com/office/powerpoint/2010/main" val="38652989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Aleutians East Borough, Alaska, $5,365,000 grant for Sand Point Floating Dock and supporting access, utility and safety infrastructure.</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2023</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City of Kotzebue, Alaska, $2,455,485 grant for feasibility, cost-benefit analysis, site surveys, geotechnical investigations and other project planning activities for a potential Cape Blossom Port.</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2023</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a:t>
            </a:r>
            <a:r>
              <a:rPr lang="en-US" sz="1800" dirty="0" err="1">
                <a:latin typeface="Times New Roman" panose="02020603050405020304" pitchFamily="18" charset="0"/>
                <a:cs typeface="Times New Roman" panose="02020603050405020304" pitchFamily="18" charset="0"/>
              </a:rPr>
              <a:t>Metlakatia</a:t>
            </a:r>
            <a:r>
              <a:rPr lang="en-US" sz="1800" dirty="0">
                <a:latin typeface="Times New Roman" panose="02020603050405020304" pitchFamily="18" charset="0"/>
                <a:cs typeface="Times New Roman" panose="02020603050405020304" pitchFamily="18" charset="0"/>
              </a:rPr>
              <a:t> Indian Community, Alaska, $3,384,439 grant for </a:t>
            </a:r>
            <a:r>
              <a:rPr lang="en-US" sz="1800" dirty="0" err="1">
                <a:latin typeface="Times New Roman" panose="02020603050405020304" pitchFamily="18" charset="0"/>
                <a:cs typeface="Times New Roman" panose="02020603050405020304" pitchFamily="18" charset="0"/>
              </a:rPr>
              <a:t>Metlakatia</a:t>
            </a:r>
            <a:r>
              <a:rPr lang="en-US" sz="1800" dirty="0">
                <a:latin typeface="Times New Roman" panose="02020603050405020304" pitchFamily="18" charset="0"/>
                <a:cs typeface="Times New Roman" panose="02020603050405020304" pitchFamily="18" charset="0"/>
              </a:rPr>
              <a:t> Port Improvement project including fender system replacement and rehabilitation of breakwaters. Also repairs to boathouse and haul-out system.  </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2022</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City of Nome, $11,250,000 grant for water, wastewater, fuel, power, and communication infrastructure for expansion and deepening the port.</a:t>
            </a: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28</a:t>
            </a:fld>
            <a:endParaRPr lang="en-US" altLang="en-US" dirty="0"/>
          </a:p>
        </p:txBody>
      </p:sp>
    </p:spTree>
    <p:extLst>
      <p:ext uri="{BB962C8B-B14F-4D97-AF65-F5344CB8AC3E}">
        <p14:creationId xmlns:p14="http://schemas.microsoft.com/office/powerpoint/2010/main" val="22279650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Astoria, Oregon, $25,315,758 grant for Pier 2 West rehabilitation including new bulkhead, removal of timber dock, Pier 2 warehouse, slab repairs, stormwater drainage system, waterline and fire protection.</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2023</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Coquille Indian Tribe, Oregon, $7,729,649.86 grant for Dock repairs of the </a:t>
            </a:r>
            <a:r>
              <a:rPr lang="en-US" sz="1800" dirty="0" err="1">
                <a:latin typeface="Times New Roman" panose="02020603050405020304" pitchFamily="18" charset="0"/>
                <a:cs typeface="Times New Roman" panose="02020603050405020304" pitchFamily="18" charset="0"/>
              </a:rPr>
              <a:t>Ko’Kwel</a:t>
            </a:r>
            <a:r>
              <a:rPr lang="en-US" sz="1800" dirty="0">
                <a:latin typeface="Times New Roman" panose="02020603050405020304" pitchFamily="18" charset="0"/>
                <a:cs typeface="Times New Roman" panose="02020603050405020304" pitchFamily="18" charset="0"/>
              </a:rPr>
              <a:t> Wharf.</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2024</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Astoria, Oregon, $1,000,000, grant for preconstruction activities related to Pier 2 rehabilitation (engineering, permitting, mitigation expenses).</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2024</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Southwest Oregon International Port of Coos Bay, Oregon, $13,573,133 grant for maintenance and repair of rail linen track on Coos Bay Rail line.</a:t>
            </a: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29</a:t>
            </a:fld>
            <a:endParaRPr lang="en-US" altLang="en-US" dirty="0"/>
          </a:p>
        </p:txBody>
      </p:sp>
    </p:spTree>
    <p:extLst>
      <p:ext uri="{BB962C8B-B14F-4D97-AF65-F5344CB8AC3E}">
        <p14:creationId xmlns:p14="http://schemas.microsoft.com/office/powerpoint/2010/main" val="28837414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0FAAE79-C4A1-46DC-A21E-687B8139D7B4}"/>
              </a:ext>
            </a:extLst>
          </p:cNvPr>
          <p:cNvSpPr>
            <a:spLocks noGrp="1" noChangeArrowheads="1"/>
          </p:cNvSpPr>
          <p:nvPr>
            <p:ph type="title"/>
          </p:nvPr>
        </p:nvSpPr>
        <p:spPr/>
        <p:txBody>
          <a:bodyPr/>
          <a:lstStyle/>
          <a:p>
            <a:r>
              <a:rPr lang="en-US" altLang="en-US" dirty="0"/>
              <a:t>Strategic Goals </a:t>
            </a:r>
          </a:p>
        </p:txBody>
      </p:sp>
      <p:sp>
        <p:nvSpPr>
          <p:cNvPr id="4099" name="Content Placeholder 2">
            <a:extLst>
              <a:ext uri="{FF2B5EF4-FFF2-40B4-BE49-F238E27FC236}">
                <a16:creationId xmlns:a16="http://schemas.microsoft.com/office/drawing/2014/main" id="{6757C973-2DFD-4E87-A2BD-22F7413C3B4D}"/>
              </a:ext>
            </a:extLst>
          </p:cNvPr>
          <p:cNvSpPr>
            <a:spLocks noGrp="1"/>
          </p:cNvSpPr>
          <p:nvPr>
            <p:ph idx="1"/>
          </p:nvPr>
        </p:nvSpPr>
        <p:spPr>
          <a:xfrm>
            <a:off x="382588" y="815050"/>
            <a:ext cx="8410575" cy="5368925"/>
          </a:xfrm>
        </p:spPr>
        <p:txBody>
          <a:bodyPr>
            <a:normAutofit fontScale="92500" lnSpcReduction="10000"/>
          </a:bodyPr>
          <a:lstStyle/>
          <a:p>
            <a:pPr marL="0" indent="0">
              <a:buNone/>
            </a:pPr>
            <a:r>
              <a:rPr lang="en-US" altLang="en-US" dirty="0"/>
              <a:t>MISSION: In Peace and In War</a:t>
            </a:r>
          </a:p>
          <a:p>
            <a:pPr marL="0" indent="0">
              <a:buNone/>
            </a:pPr>
            <a:r>
              <a:rPr lang="en-US" dirty="0"/>
              <a:t>Strengthen the U.S. maritime transportation system including infrastructure, industry and labor to meet the economic and security needs of the Nation. </a:t>
            </a:r>
          </a:p>
          <a:p>
            <a:pPr marL="0" indent="0">
              <a:buNone/>
            </a:pPr>
            <a:endParaRPr lang="en-US" dirty="0"/>
          </a:p>
          <a:p>
            <a:pPr marL="0" indent="0">
              <a:buNone/>
            </a:pPr>
            <a:r>
              <a:rPr lang="en-US" dirty="0"/>
              <a:t>STRATEGIC GOALS</a:t>
            </a:r>
          </a:p>
          <a:p>
            <a:r>
              <a:rPr lang="en-US" b="0" dirty="0"/>
              <a:t>MARITIME CAPABILITIES:  Develop domestic and international transportation opportunities to modernize and sustain a competitive commercial U.S.-flag fleet that ensures the Nation’s economic and national security</a:t>
            </a:r>
          </a:p>
          <a:p>
            <a:r>
              <a:rPr lang="en-US" b="0" dirty="0"/>
              <a:t>MARITIME READINESS:  Ensure the availability of a capable U.S. Merchant Marine fleet with modern U.S.-flag vessels, skilled labor and global logistics support to drive the Nation’s economy and to meet national maritime transportation requirements in peacetime emergencies and armed conflicts.  Drive innovation in the maritime industry.</a:t>
            </a:r>
          </a:p>
          <a:p>
            <a:r>
              <a:rPr lang="en-US" b="0" dirty="0"/>
              <a:t>INFRASTRUCTURE:  Support the development of America’s ports, shipyards and related intermodal infrastructure as key integrated components of an efficient, resilient and sustainable national transportation system and freight network</a:t>
            </a:r>
          </a:p>
          <a:p>
            <a:r>
              <a:rPr lang="en-US" b="0" dirty="0"/>
              <a:t>ADVOCACY:  Advance awareness of the necessity and importance of a strong  U.S. Maritime Transportation System </a:t>
            </a:r>
          </a:p>
        </p:txBody>
      </p:sp>
      <p:sp>
        <p:nvSpPr>
          <p:cNvPr id="11268" name="Slide Number Placeholder 1">
            <a:extLst>
              <a:ext uri="{FF2B5EF4-FFF2-40B4-BE49-F238E27FC236}">
                <a16:creationId xmlns:a16="http://schemas.microsoft.com/office/drawing/2014/main" id="{E1A54577-2384-49FD-A2A5-DDB610C4A423}"/>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fld id="{1744A193-F4D8-4E6C-8EA6-A6A5AAD87CF5}" type="slidenum">
              <a:rPr lang="en-US" altLang="en-US" noProof="0"/>
              <a:pPr lvl="0"/>
              <a:t>3</a:t>
            </a:fld>
            <a:endParaRPr lang="en-US" altLang="en-US" noProof="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PIDP and Other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cs typeface="Times New Roman" panose="02020603050405020304" pitchFamily="18" charset="0"/>
              </a:rPr>
              <a:t>PIDP, Port of Garibaldi, Oregon, $1,474,761 grant for Commercial Avenue Wharf improvements including roadway, power and other utilities, sidewalks, boat launch and parking.</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30</a:t>
            </a:fld>
            <a:endParaRPr lang="en-US" altLang="en-US" dirty="0"/>
          </a:p>
        </p:txBody>
      </p:sp>
    </p:spTree>
    <p:extLst>
      <p:ext uri="{BB962C8B-B14F-4D97-AF65-F5344CB8AC3E}">
        <p14:creationId xmlns:p14="http://schemas.microsoft.com/office/powerpoint/2010/main" val="6947166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US Marine Highway Grants examples: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2022 USMH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Washington &amp; Oregon Tidewater M-84 Barge Service Expansion $4,168,759 Tidewater Barge Lines, Inc. The grant will support an electric dock crane at the Port of Vancouver, WA. This equipment will help meet the demand for additional shipments of municipal solid waste and other waste through the Columbia River Marine Highway M-84.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2020 USMH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Tidewater Barge Lines, Inc, Port of Morrow, Oregon, M-84 Barge Service Expansion $3,200,000 Sponsored by the Port of Morrow, the grant was awarded to support the procurement of a container on barge service to expand from the Port of Morrow in Boardman, OR, to Vancouver, WA.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2019 USMH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Port of Morrow, Port of Morrow, Oregon, M-84 Barge Service Expansion $1,623,200  The grant was awarded for the expansion of barge services from Portland, Oregon, to Vancouver, Washington, and to enhance the Port of Morrow barge capacity.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31</a:t>
            </a:fld>
            <a:endParaRPr lang="en-US" altLang="en-US" dirty="0"/>
          </a:p>
        </p:txBody>
      </p:sp>
    </p:spTree>
    <p:extLst>
      <p:ext uri="{BB962C8B-B14F-4D97-AF65-F5344CB8AC3E}">
        <p14:creationId xmlns:p14="http://schemas.microsoft.com/office/powerpoint/2010/main" val="24671420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US Marine Highway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2023 USMH</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Kaskaskia Regional Port District, Illinois, was awarded $1,008,750 for the acquisition of eight shuttle cars which will handle 2.25 million tons of new coiled steel and move existing coiled steel located at the terminal to a new laydown yard. </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2022 USMH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SCF Lewis and Clark Terminals (America’s Central Port, Granite City, Illinois) M-55/M-35 $3.4M project to purchase four modern, fuel efficient, and environmentally friendly Hyster forklifts, a Manitowoc Cable Crane to load/unload unitized cargo onto barges, and a barge winch system to load/unload unitized cargo onto barges.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2020 USMH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America’s Central Port (Granite City, Illinois) M-55/M-35 $1.6 M ($1.3 M grant) purchase a used 275-ton crane, 18 cameras and a container tilter.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buNone/>
            </a:pPr>
            <a:endParaRPr lang="en-US" dirty="0"/>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32</a:t>
            </a:fld>
            <a:endParaRPr lang="en-US" altLang="en-US" dirty="0"/>
          </a:p>
        </p:txBody>
      </p:sp>
    </p:spTree>
    <p:extLst>
      <p:ext uri="{BB962C8B-B14F-4D97-AF65-F5344CB8AC3E}">
        <p14:creationId xmlns:p14="http://schemas.microsoft.com/office/powerpoint/2010/main" val="29467937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803-EEAE-4152-9974-A2A0DF9DECDA}"/>
              </a:ext>
            </a:extLst>
          </p:cNvPr>
          <p:cNvSpPr>
            <a:spLocks noGrp="1"/>
          </p:cNvSpPr>
          <p:nvPr>
            <p:ph type="title"/>
          </p:nvPr>
        </p:nvSpPr>
        <p:spPr>
          <a:xfrm>
            <a:off x="381000" y="133898"/>
            <a:ext cx="8226425" cy="698500"/>
          </a:xfrm>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US Marine Highway Grants: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B4356D-6E0F-47E5-B4B9-507DCE98E605}"/>
              </a:ext>
            </a:extLst>
          </p:cNvPr>
          <p:cNvSpPr>
            <a:spLocks noGrp="1"/>
          </p:cNvSpPr>
          <p:nvPr>
            <p:ph sz="half" idx="1"/>
          </p:nvPr>
        </p:nvSpPr>
        <p:spPr>
          <a:xfrm>
            <a:off x="381000" y="832398"/>
            <a:ext cx="8647113" cy="5368925"/>
          </a:xfrm>
        </p:spPr>
        <p:txBody>
          <a:bodyPr/>
          <a:lstStyle/>
          <a:p>
            <a:pPr marL="0" marR="0" indent="0">
              <a:lnSpc>
                <a:spcPct val="115000"/>
              </a:lnSpc>
              <a:spcBef>
                <a:spcPts val="0"/>
              </a:spcBef>
              <a:spcAft>
                <a:spcPts val="0"/>
              </a:spcAft>
              <a:buNone/>
              <a:tabLst>
                <a:tab pos="5829300" algn="r"/>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2023 USMH</a:t>
            </a:r>
          </a:p>
          <a:p>
            <a:pPr marL="0" marR="0" indent="0">
              <a:lnSpc>
                <a:spcPct val="115000"/>
              </a:lnSpc>
              <a:spcBef>
                <a:spcPts val="0"/>
              </a:spcBef>
              <a:spcAft>
                <a:spcPts val="0"/>
              </a:spcAft>
              <a:buNone/>
              <a:tabLst>
                <a:tab pos="5829300" algn="r"/>
              </a:tabLst>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Port of Bellingham, Washington, was awarded $1,021,747 for the acquisition of a portable barge ramp. </a:t>
            </a:r>
          </a:p>
          <a:p>
            <a:pPr marL="0" marR="0" indent="0">
              <a:lnSpc>
                <a:spcPct val="115000"/>
              </a:lnSpc>
              <a:spcBef>
                <a:spcPts val="0"/>
              </a:spcBef>
              <a:spcAft>
                <a:spcPts val="0"/>
              </a:spcAft>
              <a:buNone/>
              <a:tabLst>
                <a:tab pos="5829300" algn="r"/>
              </a:tabLst>
            </a:pP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2023 USMH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Matanuska-Susitna Borough, Alaska was awarded $944,804 to purchase a 75-ton rough terrain crane</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Port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MacKenzie</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nSpc>
                <a:spcPct val="115000"/>
              </a:lnSpc>
              <a:spcBef>
                <a:spcPts val="0"/>
              </a:spcBef>
              <a:spcAft>
                <a:spcPts val="0"/>
              </a:spcAft>
              <a:buNone/>
              <a:tabLst>
                <a:tab pos="5829300" algn="r"/>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2023 USMH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SeaTac Marine Services, was awarded $1,014,957 to purchase a Tier 4 forklift for Alaska bound cargo at their Duwamish River terminal in Seattle.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293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buNone/>
            </a:pPr>
            <a:endParaRPr lang="en-US" dirty="0"/>
          </a:p>
        </p:txBody>
      </p:sp>
      <p:sp>
        <p:nvSpPr>
          <p:cNvPr id="5" name="Slide Number Placeholder 4">
            <a:extLst>
              <a:ext uri="{FF2B5EF4-FFF2-40B4-BE49-F238E27FC236}">
                <a16:creationId xmlns:a16="http://schemas.microsoft.com/office/drawing/2014/main" id="{FF9A74D4-1E40-4113-BE3B-992578430B33}"/>
              </a:ext>
            </a:extLst>
          </p:cNvPr>
          <p:cNvSpPr>
            <a:spLocks noGrp="1"/>
          </p:cNvSpPr>
          <p:nvPr>
            <p:ph type="sldNum" sz="quarter" idx="10"/>
          </p:nvPr>
        </p:nvSpPr>
        <p:spPr/>
        <p:txBody>
          <a:bodyPr/>
          <a:lstStyle/>
          <a:p>
            <a:pPr>
              <a:defRPr/>
            </a:pPr>
            <a:fld id="{F8CB4D4D-D56F-494B-81FE-19990FB2221D}" type="slidenum">
              <a:rPr lang="en-US" altLang="en-US" smtClean="0"/>
              <a:pPr>
                <a:defRPr/>
              </a:pPr>
              <a:t>33</a:t>
            </a:fld>
            <a:endParaRPr lang="en-US" altLang="en-US" dirty="0"/>
          </a:p>
        </p:txBody>
      </p:sp>
    </p:spTree>
    <p:extLst>
      <p:ext uri="{BB962C8B-B14F-4D97-AF65-F5344CB8AC3E}">
        <p14:creationId xmlns:p14="http://schemas.microsoft.com/office/powerpoint/2010/main" val="31598403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D3BF2F-2260-48CA-A038-C609074460F7}"/>
              </a:ext>
            </a:extLst>
          </p:cNvPr>
          <p:cNvSpPr>
            <a:spLocks noGrp="1"/>
          </p:cNvSpPr>
          <p:nvPr>
            <p:ph type="title"/>
          </p:nvPr>
        </p:nvSpPr>
        <p:spPr/>
        <p:txBody>
          <a:bodyPr/>
          <a:lstStyle/>
          <a:p>
            <a:r>
              <a:rPr lang="en-US" dirty="0"/>
              <a:t>Other Paths– Other Resources Available</a:t>
            </a:r>
          </a:p>
        </p:txBody>
      </p:sp>
      <p:sp>
        <p:nvSpPr>
          <p:cNvPr id="4" name="Slide Number Placeholder 3">
            <a:extLst>
              <a:ext uri="{FF2B5EF4-FFF2-40B4-BE49-F238E27FC236}">
                <a16:creationId xmlns:a16="http://schemas.microsoft.com/office/drawing/2014/main" id="{D6AB972E-80BA-42A1-9323-E946A6085A33}"/>
              </a:ext>
            </a:extLst>
          </p:cNvPr>
          <p:cNvSpPr>
            <a:spLocks noGrp="1"/>
          </p:cNvSpPr>
          <p:nvPr>
            <p:ph type="sldNum" sz="quarter" idx="10"/>
          </p:nvPr>
        </p:nvSpPr>
        <p:spPr/>
        <p:txBody>
          <a:bodyPr/>
          <a:lstStyle/>
          <a:p>
            <a:pPr>
              <a:defRPr/>
            </a:pPr>
            <a:fld id="{5C66090B-CB83-405A-9110-4DBAAC9A2BCC}" type="slidenum">
              <a:rPr lang="en-US" altLang="en-US" smtClean="0"/>
              <a:pPr>
                <a:defRPr/>
              </a:pPr>
              <a:t>34</a:t>
            </a:fld>
            <a:endParaRPr lang="en-US" altLang="en-US" dirty="0"/>
          </a:p>
        </p:txBody>
      </p:sp>
      <p:pic>
        <p:nvPicPr>
          <p:cNvPr id="24" name="Content Placeholder 23" descr="Round stepping stones placed in water">
            <a:extLst>
              <a:ext uri="{FF2B5EF4-FFF2-40B4-BE49-F238E27FC236}">
                <a16:creationId xmlns:a16="http://schemas.microsoft.com/office/drawing/2014/main" id="{A2FE6052-1160-4025-B39C-391766B016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224915"/>
            <a:ext cx="8410575" cy="5046345"/>
          </a:xfrm>
        </p:spPr>
      </p:pic>
    </p:spTree>
    <p:extLst>
      <p:ext uri="{BB962C8B-B14F-4D97-AF65-F5344CB8AC3E}">
        <p14:creationId xmlns:p14="http://schemas.microsoft.com/office/powerpoint/2010/main" val="23426726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00F750-A5B4-40D2-A785-34DC805C7BE3}"/>
              </a:ext>
            </a:extLst>
          </p:cNvPr>
          <p:cNvSpPr>
            <a:spLocks noGrp="1"/>
          </p:cNvSpPr>
          <p:nvPr>
            <p:ph type="title"/>
          </p:nvPr>
        </p:nvSpPr>
        <p:spPr>
          <a:xfrm>
            <a:off x="205741" y="3831907"/>
            <a:ext cx="2880359" cy="1185863"/>
          </a:xfrm>
        </p:spPr>
        <p:txBody>
          <a:bodyPr anchor="ctr">
            <a:normAutofit fontScale="90000"/>
          </a:bodyPr>
          <a:lstStyle/>
          <a:p>
            <a:pPr algn="ctr"/>
            <a:r>
              <a:rPr lang="en-US" sz="3000" dirty="0">
                <a:latin typeface="Times New Roman" panose="02020603050405020304" pitchFamily="18" charset="0"/>
                <a:cs typeface="Times New Roman" panose="02020603050405020304" pitchFamily="18" charset="0"/>
              </a:rPr>
              <a:t>Port Conveyance Program</a:t>
            </a:r>
          </a:p>
        </p:txBody>
      </p:sp>
      <p:pic>
        <p:nvPicPr>
          <p:cNvPr id="9" name="Picture 8" descr="A picture containing grass, outdoor, sky, field&#10;&#10;Description automatically generated">
            <a:extLst>
              <a:ext uri="{FF2B5EF4-FFF2-40B4-BE49-F238E27FC236}">
                <a16:creationId xmlns:a16="http://schemas.microsoft.com/office/drawing/2014/main" id="{6F94AF6C-DA71-4CF9-9D66-07595F874A0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1421" b="12812"/>
          <a:stretch/>
        </p:blipFill>
        <p:spPr>
          <a:xfrm>
            <a:off x="15" y="857258"/>
            <a:ext cx="4654431"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6" name="Content Placeholder 4">
            <a:extLst>
              <a:ext uri="{FF2B5EF4-FFF2-40B4-BE49-F238E27FC236}">
                <a16:creationId xmlns:a16="http://schemas.microsoft.com/office/drawing/2014/main" id="{C3D81B48-8889-47AE-B136-F7C16B33E885}"/>
              </a:ext>
            </a:extLst>
          </p:cNvPr>
          <p:cNvSpPr>
            <a:spLocks noGrp="1"/>
          </p:cNvSpPr>
          <p:nvPr>
            <p:ph idx="1"/>
          </p:nvPr>
        </p:nvSpPr>
        <p:spPr>
          <a:xfrm>
            <a:off x="3154679" y="4035177"/>
            <a:ext cx="5614060" cy="1839515"/>
          </a:xfrm>
        </p:spPr>
        <p:txBody>
          <a:bodyPr anchor="ctr">
            <a:normAutofit lnSpcReduction="10000"/>
          </a:bodyPr>
          <a:lstStyle/>
          <a:p>
            <a:r>
              <a:rPr lang="en-US" sz="1125" dirty="0"/>
              <a:t>Designed to temporarily transfer the use and management of excess Federal property to States and local governments for the purposes of port development, port expansion, and operation of port facilities. </a:t>
            </a:r>
          </a:p>
          <a:p>
            <a:r>
              <a:rPr lang="en-US" sz="1125" dirty="0"/>
              <a:t>MARAD receives, evaluates, and approves applications from prospective grantees to make recommendation for assignments of surplus property to be used for the development or operation of a port facility. </a:t>
            </a:r>
          </a:p>
          <a:p>
            <a:r>
              <a:rPr lang="en-US" sz="1125" dirty="0"/>
              <a:t>Conveyance involves no monetary consideration, provided the property is used and maintained in perpetuity as a port facility. </a:t>
            </a:r>
          </a:p>
          <a:p>
            <a:r>
              <a:rPr lang="en-US" sz="1125" dirty="0">
                <a:hlinkClick r:id="rId5"/>
              </a:rPr>
              <a:t>https://www.maritime.dot.gov/ports/port-conveyance/port-conveyance</a:t>
            </a:r>
            <a:r>
              <a:rPr lang="en-US" sz="1125" dirty="0"/>
              <a:t> </a:t>
            </a:r>
          </a:p>
          <a:p>
            <a:endParaRPr lang="en-US" sz="1125" dirty="0"/>
          </a:p>
        </p:txBody>
      </p:sp>
      <p:pic>
        <p:nvPicPr>
          <p:cNvPr id="47" name="Picture 46" descr="A picture containing sky, grass, outdoor, red&#10;&#10;Description automatically generated">
            <a:extLst>
              <a:ext uri="{FF2B5EF4-FFF2-40B4-BE49-F238E27FC236}">
                <a16:creationId xmlns:a16="http://schemas.microsoft.com/office/drawing/2014/main" id="{1D60E0D6-6BAE-41B9-ABED-CAEAC825D3B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237"/>
          <a:stretch/>
        </p:blipFill>
        <p:spPr>
          <a:xfrm>
            <a:off x="4654447" y="857251"/>
            <a:ext cx="4489538" cy="2632910"/>
          </a:xfrm>
          <a:prstGeom prst="rect">
            <a:avLst/>
          </a:prstGeom>
        </p:spPr>
      </p:pic>
      <p:sp>
        <p:nvSpPr>
          <p:cNvPr id="8" name="Title 3">
            <a:extLst>
              <a:ext uri="{FF2B5EF4-FFF2-40B4-BE49-F238E27FC236}">
                <a16:creationId xmlns:a16="http://schemas.microsoft.com/office/drawing/2014/main" id="{8EAFDEBC-C9EE-4EE5-9B8A-CE61CA32A1A8}"/>
              </a:ext>
            </a:extLst>
          </p:cNvPr>
          <p:cNvSpPr txBox="1">
            <a:spLocks/>
          </p:cNvSpPr>
          <p:nvPr/>
        </p:nvSpPr>
        <p:spPr bwMode="auto">
          <a:xfrm>
            <a:off x="274320" y="4067503"/>
            <a:ext cx="2626535" cy="147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normAutofit fontScale="92500" lnSpcReduction="20000"/>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pPr algn="ctr"/>
            <a:r>
              <a:rPr lang="en-US" sz="4000" kern="0" dirty="0">
                <a:solidFill>
                  <a:schemeClr val="tx1"/>
                </a:solidFill>
                <a:latin typeface="Times New Roman" panose="02020603050405020304" pitchFamily="18" charset="0"/>
                <a:cs typeface="Times New Roman" panose="02020603050405020304" pitchFamily="18" charset="0"/>
              </a:rPr>
              <a:t>Port Conveyance Program</a:t>
            </a:r>
          </a:p>
        </p:txBody>
      </p:sp>
    </p:spTree>
    <p:extLst>
      <p:ext uri="{BB962C8B-B14F-4D97-AF65-F5344CB8AC3E}">
        <p14:creationId xmlns:p14="http://schemas.microsoft.com/office/powerpoint/2010/main" val="1716109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001395"/>
            <a:ext cx="8610600" cy="5611058"/>
          </a:xfrm>
        </p:spPr>
        <p:txBody>
          <a:bodyPr/>
          <a:lstStyle/>
          <a:p>
            <a:pPr marL="0" indent="0">
              <a:buNone/>
            </a:pPr>
            <a:r>
              <a:rPr lang="en-US" sz="2000" dirty="0"/>
              <a:t>USDOT Transportation Infrastructure Finance and Innovation Act (TIFIA)</a:t>
            </a:r>
          </a:p>
          <a:p>
            <a:pPr marL="342900" marR="0" lvl="0" indent="-342900">
              <a:lnSpc>
                <a:spcPct val="107000"/>
              </a:lnSpc>
              <a:spcBef>
                <a:spcPts val="0"/>
              </a:spcBef>
              <a:spcAft>
                <a:spcPts val="0"/>
              </a:spcAft>
              <a:buFont typeface="Symbol" panose="05050102010706020507" pitchFamily="18" charset="2"/>
              <a:buChar char=""/>
            </a:pPr>
            <a:endParaRPr lang="en-US" u="sng" dirty="0">
              <a:solidFill>
                <a:srgbClr val="0563C1"/>
              </a:solidFill>
              <a:effectLst/>
              <a:ea typeface="Calibri" panose="020F0502020204030204" pitchFamily="34" charset="0"/>
              <a:cs typeface="Times New Roman" panose="02020603050405020304" pitchFamily="18" charset="0"/>
              <a:hlinkClick r:id="rId3"/>
            </a:endParaRPr>
          </a:p>
          <a:p>
            <a:pPr marL="0" marR="0" lvl="0" indent="0">
              <a:lnSpc>
                <a:spcPct val="107000"/>
              </a:lnSpc>
              <a:spcBef>
                <a:spcPts val="0"/>
              </a:spcBef>
              <a:spcAft>
                <a:spcPts val="0"/>
              </a:spcAft>
              <a:buNone/>
            </a:pPr>
            <a:r>
              <a:rPr lang="en-US" b="0" dirty="0">
                <a:effectLst/>
                <a:ea typeface="Calibri" panose="020F0502020204030204" pitchFamily="34" charset="0"/>
                <a:cs typeface="Times New Roman" panose="02020603050405020304" pitchFamily="18" charset="0"/>
              </a:rPr>
              <a:t>Financing assistance for surface transportation projects</a:t>
            </a:r>
          </a:p>
          <a:p>
            <a:pPr marL="0" marR="0" lvl="0" indent="0">
              <a:lnSpc>
                <a:spcPct val="107000"/>
              </a:lnSpc>
              <a:spcBef>
                <a:spcPts val="0"/>
              </a:spcBef>
              <a:spcAft>
                <a:spcPts val="0"/>
              </a:spcAft>
              <a:buNone/>
            </a:pPr>
            <a:r>
              <a:rPr lang="en-US" b="0" u="sng" dirty="0">
                <a:solidFill>
                  <a:srgbClr val="0563C1"/>
                </a:solidFill>
                <a:effectLst/>
                <a:ea typeface="Calibri" panose="020F0502020204030204" pitchFamily="34" charset="0"/>
                <a:cs typeface="Times New Roman" panose="02020603050405020304" pitchFamily="18" charset="0"/>
                <a:hlinkClick r:id="rId4"/>
              </a:rPr>
              <a:t>https://www.transportation.gov/buildamerica/financing/tifia</a:t>
            </a:r>
            <a:endParaRPr lang="en-US" b="0" u="sng" dirty="0">
              <a:solidFill>
                <a:srgbClr val="0563C1"/>
              </a:solidFill>
              <a:effectLst/>
              <a:ea typeface="Calibri" panose="020F0502020204030204" pitchFamily="34" charset="0"/>
              <a:cs typeface="Times New Roman" panose="02020603050405020304" pitchFamily="18" charset="0"/>
            </a:endParaRPr>
          </a:p>
          <a:p>
            <a:pPr algn="l"/>
            <a:r>
              <a:rPr lang="en-US" b="0" i="0" dirty="0">
                <a:solidFill>
                  <a:srgbClr val="1B1B1B"/>
                </a:solidFill>
                <a:effectLst/>
              </a:rPr>
              <a:t>Credit assistance limited to 33 percent of reasonably anticipated eligible project costs (unless the sponsor provides a compelling justification for up to 49 percent)</a:t>
            </a:r>
          </a:p>
          <a:p>
            <a:pPr marL="0" marR="0" lvl="0" indent="0" defTabSz="820738" rtl="0" eaLnBrk="0" fontAlgn="base" latinLnBrk="0" hangingPunct="0">
              <a:lnSpc>
                <a:spcPct val="100000"/>
              </a:lnSpc>
              <a:spcBef>
                <a:spcPct val="50000"/>
              </a:spcBef>
              <a:spcAft>
                <a:spcPct val="8000"/>
              </a:spcAft>
              <a:buClr>
                <a:srgbClr val="003366"/>
              </a:buClr>
              <a:buSzPct val="110000"/>
              <a:buFont typeface="Wingdings" panose="05000000000000000000" pitchFamily="2" charset="2"/>
              <a:buNone/>
              <a:tabLst/>
              <a:defRPr/>
            </a:pPr>
            <a:endParaRPr kumimoji="0" lang="en-US" sz="2000" b="1" i="0" u="none" strike="noStrike" kern="0" cap="none" spc="0" normalizeH="0" baseline="0" noProof="0" dirty="0">
              <a:ln>
                <a:noFill/>
              </a:ln>
              <a:solidFill>
                <a:srgbClr val="23405F"/>
              </a:solidFill>
              <a:effectLst/>
              <a:uLnTx/>
              <a:uFillTx/>
              <a:latin typeface="Times New Roman"/>
              <a:ea typeface="+mn-ea"/>
              <a:cs typeface="+mn-cs"/>
            </a:endParaRPr>
          </a:p>
          <a:p>
            <a:pPr marL="0" marR="0" lvl="0" indent="0" defTabSz="820738" rtl="0" eaLnBrk="0" fontAlgn="base" latinLnBrk="0" hangingPunct="0">
              <a:lnSpc>
                <a:spcPct val="100000"/>
              </a:lnSpc>
              <a:spcBef>
                <a:spcPct val="50000"/>
              </a:spcBef>
              <a:spcAft>
                <a:spcPct val="8000"/>
              </a:spcAft>
              <a:buClr>
                <a:srgbClr val="003366"/>
              </a:buClr>
              <a:buSzPct val="110000"/>
              <a:buFont typeface="Wingdings" panose="05000000000000000000" pitchFamily="2" charset="2"/>
              <a:buNone/>
              <a:tabLst/>
              <a:defRPr/>
            </a:pPr>
            <a:r>
              <a:rPr kumimoji="0" lang="en-US" sz="2000" b="1" i="0" u="none" strike="noStrike" kern="0" cap="none" spc="0" normalizeH="0" baseline="0" noProof="0" dirty="0">
                <a:ln>
                  <a:noFill/>
                </a:ln>
                <a:solidFill>
                  <a:srgbClr val="23405F"/>
                </a:solidFill>
                <a:effectLst/>
                <a:uLnTx/>
                <a:uFillTx/>
                <a:latin typeface="Times New Roman"/>
                <a:ea typeface="+mn-ea"/>
                <a:cs typeface="+mn-cs"/>
              </a:rPr>
              <a:t>USDOT Railroad Rehabilitation &amp; Improvement Financing (RRIF)</a:t>
            </a:r>
          </a:p>
          <a:p>
            <a:pPr marL="342900" marR="0" lvl="0" indent="-342900" algn="l" defTabSz="820738" rtl="0" eaLnBrk="0" fontAlgn="base" latinLnBrk="0" hangingPunct="0">
              <a:lnSpc>
                <a:spcPct val="107000"/>
              </a:lnSpc>
              <a:spcBef>
                <a:spcPts val="0"/>
              </a:spcBef>
              <a:spcAft>
                <a:spcPts val="0"/>
              </a:spcAft>
              <a:buClr>
                <a:srgbClr val="003366"/>
              </a:buClr>
              <a:buSzPct val="110000"/>
              <a:buFont typeface="Symbol" panose="05050102010706020507" pitchFamily="18" charset="2"/>
              <a:buChar char=""/>
              <a:tabLst/>
              <a:defRPr/>
            </a:pPr>
            <a:endParaRPr lang="en-US" b="0" dirty="0">
              <a:solidFill>
                <a:srgbClr val="1B1B1B"/>
              </a:solidFill>
              <a:hlinkClick r:id="rId3">
                <a:extLst>
                  <a:ext uri="{A12FA001-AC4F-418D-AE19-62706E023703}">
                    <ahyp:hlinkClr xmlns:ahyp="http://schemas.microsoft.com/office/drawing/2018/hyperlinkcolor" val="tx"/>
                  </a:ext>
                </a:extLst>
              </a:hlinkClick>
            </a:endParaRPr>
          </a:p>
          <a:p>
            <a:pPr marL="0" marR="0" lvl="0" indent="0" algn="l" defTabSz="820738" rtl="0" eaLnBrk="0" fontAlgn="base" latinLnBrk="0" hangingPunct="0">
              <a:lnSpc>
                <a:spcPct val="107000"/>
              </a:lnSpc>
              <a:spcBef>
                <a:spcPts val="0"/>
              </a:spcBef>
              <a:spcAft>
                <a:spcPts val="0"/>
              </a:spcAft>
              <a:buClr>
                <a:srgbClr val="003366"/>
              </a:buClr>
              <a:buSzPct val="110000"/>
              <a:buFont typeface="Wingdings" panose="05000000000000000000" pitchFamily="2" charset="2"/>
              <a:buNone/>
              <a:tabLst/>
              <a:defRPr/>
            </a:pPr>
            <a:r>
              <a:rPr lang="en-US" b="0" dirty="0">
                <a:solidFill>
                  <a:srgbClr val="1B1B1B"/>
                </a:solidFill>
              </a:rPr>
              <a:t>Financing assistance for railroad infrastructure</a:t>
            </a:r>
          </a:p>
          <a:p>
            <a:pPr marL="0" marR="0" lvl="0" indent="0" algn="l" defTabSz="820738" rtl="0" eaLnBrk="0" fontAlgn="base" latinLnBrk="0" hangingPunct="0">
              <a:lnSpc>
                <a:spcPct val="107000"/>
              </a:lnSpc>
              <a:spcBef>
                <a:spcPts val="0"/>
              </a:spcBef>
              <a:spcAft>
                <a:spcPts val="0"/>
              </a:spcAft>
              <a:buClr>
                <a:srgbClr val="003366"/>
              </a:buClr>
              <a:buSzPct val="110000"/>
              <a:buFont typeface="Wingdings" panose="05000000000000000000" pitchFamily="2" charset="2"/>
              <a:buNone/>
              <a:tabLst/>
              <a:defRPr/>
            </a:pPr>
            <a:r>
              <a:rPr lang="en-US" b="0" dirty="0">
                <a:solidFill>
                  <a:srgbClr val="1B1B1B"/>
                </a:solidFill>
                <a:hlinkClick r:id="rId5">
                  <a:extLst>
                    <a:ext uri="{A12FA001-AC4F-418D-AE19-62706E023703}">
                      <ahyp:hlinkClr xmlns:ahyp="http://schemas.microsoft.com/office/drawing/2018/hyperlinkcolor" val="tx"/>
                    </a:ext>
                  </a:extLst>
                </a:hlinkClick>
              </a:rPr>
              <a:t>https://www.transportation.gov/buildamerica/financing/rrif</a:t>
            </a:r>
            <a:endParaRPr lang="en-US" b="0" dirty="0">
              <a:solidFill>
                <a:srgbClr val="1B1B1B"/>
              </a:solidFill>
            </a:endParaRPr>
          </a:p>
          <a:p>
            <a:pPr marL="342900" marR="0" lvl="0" indent="-342900" algn="l" defTabSz="820738" rtl="0" eaLnBrk="0" fontAlgn="base" latinLnBrk="0" hangingPunct="0">
              <a:lnSpc>
                <a:spcPct val="107000"/>
              </a:lnSpc>
              <a:spcBef>
                <a:spcPts val="0"/>
              </a:spcBef>
              <a:spcAft>
                <a:spcPts val="0"/>
              </a:spcAft>
              <a:buClr>
                <a:srgbClr val="003366"/>
              </a:buClr>
              <a:buSzPct val="110000"/>
              <a:buFont typeface="Symbol" panose="05050102010706020507" pitchFamily="18" charset="2"/>
              <a:buChar char=""/>
              <a:tabLst/>
              <a:defRPr/>
            </a:pPr>
            <a:endParaRPr lang="en-US" b="0" dirty="0">
              <a:solidFill>
                <a:srgbClr val="1B1B1B"/>
              </a:solidFill>
            </a:endParaRPr>
          </a:p>
          <a:p>
            <a:pPr marL="228600" marR="0" lvl="0" indent="-228600" algn="l" defTabSz="820738" rtl="0" eaLnBrk="0" fontAlgn="base" latinLnBrk="0" hangingPunct="0">
              <a:lnSpc>
                <a:spcPct val="100000"/>
              </a:lnSpc>
              <a:spcBef>
                <a:spcPct val="50000"/>
              </a:spcBef>
              <a:spcAft>
                <a:spcPct val="8000"/>
              </a:spcAft>
              <a:buClr>
                <a:srgbClr val="003366"/>
              </a:buClr>
              <a:buSzPct val="110000"/>
              <a:buFont typeface="Wingdings" panose="05000000000000000000" pitchFamily="2" charset="2"/>
              <a:buChar char="§"/>
              <a:tabLst/>
              <a:defRPr/>
            </a:pPr>
            <a:r>
              <a:rPr lang="en-US" b="0" dirty="0">
                <a:solidFill>
                  <a:srgbClr val="1B1B1B"/>
                </a:solidFill>
              </a:rPr>
              <a:t>Loan – up to 100%</a:t>
            </a:r>
          </a:p>
          <a:p>
            <a:pPr marL="0" indent="0">
              <a:buNone/>
            </a:pPr>
            <a:endParaRPr lang="en-US" sz="2300" b="0" dirty="0"/>
          </a:p>
        </p:txBody>
      </p:sp>
    </p:spTree>
    <p:extLst>
      <p:ext uri="{BB962C8B-B14F-4D97-AF65-F5344CB8AC3E}">
        <p14:creationId xmlns:p14="http://schemas.microsoft.com/office/powerpoint/2010/main" val="37887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5AED-222A-DF6E-19A3-36AE79A11A94}"/>
              </a:ext>
            </a:extLst>
          </p:cNvPr>
          <p:cNvSpPr>
            <a:spLocks noGrp="1"/>
          </p:cNvSpPr>
          <p:nvPr>
            <p:ph type="title"/>
          </p:nvPr>
        </p:nvSpPr>
        <p:spPr/>
        <p:txBody>
          <a:bodyPr/>
          <a:lstStyle/>
          <a:p>
            <a:r>
              <a:rPr lang="en-US" dirty="0"/>
              <a:t>Federal Funding Handbook – prepared by CMTS</a:t>
            </a:r>
          </a:p>
        </p:txBody>
      </p:sp>
      <p:sp>
        <p:nvSpPr>
          <p:cNvPr id="3" name="Content Placeholder 2">
            <a:extLst>
              <a:ext uri="{FF2B5EF4-FFF2-40B4-BE49-F238E27FC236}">
                <a16:creationId xmlns:a16="http://schemas.microsoft.com/office/drawing/2014/main" id="{613565AC-F9EA-D00D-B70D-EE3EFBAA19A5}"/>
              </a:ext>
            </a:extLst>
          </p:cNvPr>
          <p:cNvSpPr>
            <a:spLocks noGrp="1"/>
          </p:cNvSpPr>
          <p:nvPr>
            <p:ph idx="1"/>
          </p:nvPr>
        </p:nvSpPr>
        <p:spPr>
          <a:xfrm>
            <a:off x="280989" y="982345"/>
            <a:ext cx="5053012" cy="2675255"/>
          </a:xfrm>
        </p:spPr>
        <p:txBody>
          <a:bodyPr/>
          <a:lstStyle/>
          <a:p>
            <a:pPr marL="342900" indent="-342900" algn="l">
              <a:buFont typeface="Arial" panose="020B0604020202020204" pitchFamily="34" charset="0"/>
              <a:buChar char="•"/>
            </a:pPr>
            <a:r>
              <a:rPr lang="en-US" sz="1800" b="0" dirty="0"/>
              <a:t>Compilation of marine transportation system-related Federal funding programs</a:t>
            </a:r>
          </a:p>
          <a:p>
            <a:pPr marL="342900" indent="-342900" algn="l">
              <a:buFont typeface="Arial" panose="020B0604020202020204" pitchFamily="34" charset="0"/>
              <a:buChar char="•"/>
            </a:pPr>
            <a:r>
              <a:rPr lang="en-US" sz="1800" b="0" dirty="0"/>
              <a:t>Table of Contents and Appendices organize programs by category, alphabetical order, agency, and assistance type</a:t>
            </a:r>
          </a:p>
          <a:p>
            <a:pPr marL="342900" indent="-342900" algn="l">
              <a:buFont typeface="Arial" panose="020B0604020202020204" pitchFamily="34" charset="0"/>
              <a:buChar char="•"/>
            </a:pPr>
            <a:r>
              <a:rPr lang="en-US" sz="1800" b="0" dirty="0"/>
              <a:t>Clickable links navigate users through the handbook, to program websites, and to program POCs</a:t>
            </a:r>
          </a:p>
          <a:p>
            <a:pPr marL="342900" indent="-342900" algn="l">
              <a:buFont typeface="Arial" panose="020B0604020202020204" pitchFamily="34" charset="0"/>
              <a:buChar char="•"/>
            </a:pPr>
            <a:r>
              <a:rPr lang="en-US" b="0" dirty="0"/>
              <a:t>Programs provide hundreds of millions of federal dollars to invest in the infrastructure that supports the U.S. Marine Transportation System</a:t>
            </a:r>
          </a:p>
          <a:p>
            <a:pPr marL="342900" indent="-342900" algn="l">
              <a:buFont typeface="Arial" panose="020B0604020202020204" pitchFamily="34" charset="0"/>
              <a:buChar char="•"/>
            </a:pPr>
            <a:r>
              <a:rPr lang="en-US" b="0" dirty="0">
                <a:solidFill>
                  <a:srgbClr val="002060"/>
                </a:solidFill>
              </a:rPr>
              <a:t>Note: this document was prepared by the </a:t>
            </a:r>
            <a:r>
              <a:rPr lang="en-US" b="0" dirty="0">
                <a:solidFill>
                  <a:srgbClr val="002060"/>
                </a:solidFill>
                <a:hlinkClick r:id="rId2">
                  <a:extLst>
                    <a:ext uri="{A12FA001-AC4F-418D-AE19-62706E023703}">
                      <ahyp:hlinkClr xmlns:ahyp="http://schemas.microsoft.com/office/drawing/2018/hyperlinkcolor" val="tx"/>
                    </a:ext>
                  </a:extLst>
                </a:hlinkClick>
              </a:rPr>
              <a:t>Committee on Marine Transportation Systems</a:t>
            </a:r>
            <a:r>
              <a:rPr lang="en-US" b="0" dirty="0">
                <a:solidFill>
                  <a:srgbClr val="002060"/>
                </a:solidFill>
              </a:rPr>
              <a:t>, a collaborative of multiple federal agencies.</a:t>
            </a:r>
          </a:p>
          <a:p>
            <a:endParaRPr lang="en-US" dirty="0"/>
          </a:p>
        </p:txBody>
      </p:sp>
      <p:sp>
        <p:nvSpPr>
          <p:cNvPr id="4" name="Slide Number Placeholder 3">
            <a:extLst>
              <a:ext uri="{FF2B5EF4-FFF2-40B4-BE49-F238E27FC236}">
                <a16:creationId xmlns:a16="http://schemas.microsoft.com/office/drawing/2014/main" id="{AAA11265-C514-497E-C050-4722B4AB9DD6}"/>
              </a:ext>
            </a:extLst>
          </p:cNvPr>
          <p:cNvSpPr>
            <a:spLocks noGrp="1"/>
          </p:cNvSpPr>
          <p:nvPr>
            <p:ph type="sldNum" sz="quarter" idx="10"/>
          </p:nvPr>
        </p:nvSpPr>
        <p:spPr/>
        <p:txBody>
          <a:bodyPr/>
          <a:lstStyle/>
          <a:p>
            <a:fld id="{666D318D-766D-4F1B-9A9F-9847BF43939C}" type="slidenum">
              <a:rPr lang="en-US" altLang="en-US" smtClean="0"/>
              <a:pPr/>
              <a:t>37</a:t>
            </a:fld>
            <a:endParaRPr lang="en-US" altLang="en-US"/>
          </a:p>
        </p:txBody>
      </p:sp>
      <p:pic>
        <p:nvPicPr>
          <p:cNvPr id="5" name="Picture 4">
            <a:hlinkClick r:id="rId3"/>
            <a:extLst>
              <a:ext uri="{FF2B5EF4-FFF2-40B4-BE49-F238E27FC236}">
                <a16:creationId xmlns:a16="http://schemas.microsoft.com/office/drawing/2014/main" id="{6F10F840-5DF1-D0B2-AA89-638B4C27ACD0}"/>
              </a:ext>
            </a:extLst>
          </p:cNvPr>
          <p:cNvPicPr>
            <a:picLocks noChangeAspect="1"/>
          </p:cNvPicPr>
          <p:nvPr/>
        </p:nvPicPr>
        <p:blipFill rotWithShape="1">
          <a:blip r:embed="rId4"/>
          <a:srcRect l="15404" t="8561" r="16697" b="5635"/>
          <a:stretch/>
        </p:blipFill>
        <p:spPr>
          <a:xfrm>
            <a:off x="5545235" y="1387329"/>
            <a:ext cx="3195540" cy="4083341"/>
          </a:xfrm>
          <a:prstGeom prst="rect">
            <a:avLst/>
          </a:prstGeom>
          <a:ln w="12700">
            <a:solidFill>
              <a:schemeClr val="tx1"/>
            </a:solidFill>
          </a:ln>
          <a:effectLst/>
        </p:spPr>
      </p:pic>
      <p:sp>
        <p:nvSpPr>
          <p:cNvPr id="6" name="Content Placeholder 2">
            <a:extLst>
              <a:ext uri="{FF2B5EF4-FFF2-40B4-BE49-F238E27FC236}">
                <a16:creationId xmlns:a16="http://schemas.microsoft.com/office/drawing/2014/main" id="{A28D6003-AB7B-6263-E831-63114551E144}"/>
              </a:ext>
            </a:extLst>
          </p:cNvPr>
          <p:cNvSpPr txBox="1">
            <a:spLocks/>
          </p:cNvSpPr>
          <p:nvPr/>
        </p:nvSpPr>
        <p:spPr bwMode="auto">
          <a:xfrm>
            <a:off x="5862322" y="5988050"/>
            <a:ext cx="3275011"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4" rIns="91407" bIns="45704" numCol="1" anchor="t" anchorCtr="0" compatLnSpc="1">
            <a:prstTxWarp prst="textNoShape">
              <a:avLst/>
            </a:prstTxWarp>
          </a:bodyPr>
          <a:lstStyle>
            <a:lvl1pPr marL="228600" indent="-228600" algn="l" defTabSz="820738" rtl="0" eaLnBrk="0" fontAlgn="base" hangingPunct="0">
              <a:spcBef>
                <a:spcPct val="50000"/>
              </a:spcBef>
              <a:spcAft>
                <a:spcPct val="8000"/>
              </a:spcAft>
              <a:buClr>
                <a:srgbClr val="003366"/>
              </a:buClr>
              <a:buSzPct val="110000"/>
              <a:buFont typeface="Wingdings" panose="05000000000000000000" pitchFamily="2" charset="2"/>
              <a:buChar char="§"/>
              <a:defRPr b="1">
                <a:solidFill>
                  <a:srgbClr val="23405F"/>
                </a:solidFill>
                <a:latin typeface="+mn-lt"/>
                <a:ea typeface="+mn-ea"/>
                <a:cs typeface="+mn-cs"/>
              </a:defRPr>
            </a:lvl1pPr>
            <a:lvl2pPr marL="666750" indent="-257175" algn="l" defTabSz="820738" rtl="0" eaLnBrk="0" fontAlgn="base" hangingPunct="0">
              <a:lnSpc>
                <a:spcPct val="90000"/>
              </a:lnSpc>
              <a:spcBef>
                <a:spcPct val="25000"/>
              </a:spcBef>
              <a:spcAft>
                <a:spcPct val="0"/>
              </a:spcAft>
              <a:buClr>
                <a:srgbClr val="B2B2B2"/>
              </a:buClr>
              <a:buChar char="–"/>
              <a:defRPr sz="1600">
                <a:solidFill>
                  <a:srgbClr val="23405F"/>
                </a:solidFill>
                <a:latin typeface="+mn-lt"/>
              </a:defRPr>
            </a:lvl2pPr>
            <a:lvl3pPr marL="1025525" indent="-204788" algn="l" defTabSz="820738" rtl="0" eaLnBrk="0" fontAlgn="base" hangingPunct="0">
              <a:spcBef>
                <a:spcPct val="20000"/>
              </a:spcBef>
              <a:spcAft>
                <a:spcPct val="0"/>
              </a:spcAft>
              <a:buClr>
                <a:srgbClr val="B2B2B2"/>
              </a:buClr>
              <a:buChar char="•"/>
              <a:defRPr sz="1200">
                <a:solidFill>
                  <a:srgbClr val="23405F"/>
                </a:solidFill>
                <a:latin typeface="+mn-lt"/>
              </a:defRPr>
            </a:lvl3pPr>
            <a:lvl4pPr marL="1436688" indent="-206375" algn="l" defTabSz="820738" rtl="0" eaLnBrk="0" fontAlgn="base" hangingPunct="0">
              <a:spcBef>
                <a:spcPct val="20000"/>
              </a:spcBef>
              <a:spcAft>
                <a:spcPct val="0"/>
              </a:spcAft>
              <a:buClr>
                <a:srgbClr val="B2B2B2"/>
              </a:buClr>
              <a:buChar char="–"/>
              <a:defRPr sz="1200">
                <a:solidFill>
                  <a:srgbClr val="23405F"/>
                </a:solidFill>
                <a:latin typeface="+mn-lt"/>
              </a:defRPr>
            </a:lvl4pPr>
            <a:lvl5pPr marL="1846263" indent="-204788" algn="l" defTabSz="820738" rtl="0" eaLnBrk="0" fontAlgn="base" hangingPunct="0">
              <a:spcBef>
                <a:spcPct val="20000"/>
              </a:spcBef>
              <a:spcAft>
                <a:spcPct val="0"/>
              </a:spcAft>
              <a:buClr>
                <a:srgbClr val="B2B2B2"/>
              </a:buClr>
              <a:buChar char="»"/>
              <a:defRPr sz="1200">
                <a:solidFill>
                  <a:srgbClr val="23405F"/>
                </a:solidFill>
                <a:latin typeface="+mn-lt"/>
              </a:defRPr>
            </a:lvl5pPr>
            <a:lvl6pPr marL="2303463" indent="-204788" algn="l" defTabSz="820738" rtl="0" fontAlgn="base">
              <a:spcBef>
                <a:spcPct val="20000"/>
              </a:spcBef>
              <a:spcAft>
                <a:spcPct val="0"/>
              </a:spcAft>
              <a:buClr>
                <a:srgbClr val="B2B2B2"/>
              </a:buClr>
              <a:buChar char="»"/>
              <a:defRPr sz="1200">
                <a:solidFill>
                  <a:srgbClr val="23405F"/>
                </a:solidFill>
                <a:latin typeface="+mn-lt"/>
              </a:defRPr>
            </a:lvl6pPr>
            <a:lvl7pPr marL="2760663" indent="-204788" algn="l" defTabSz="820738" rtl="0" fontAlgn="base">
              <a:spcBef>
                <a:spcPct val="20000"/>
              </a:spcBef>
              <a:spcAft>
                <a:spcPct val="0"/>
              </a:spcAft>
              <a:buClr>
                <a:srgbClr val="B2B2B2"/>
              </a:buClr>
              <a:buChar char="»"/>
              <a:defRPr sz="1200">
                <a:solidFill>
                  <a:srgbClr val="23405F"/>
                </a:solidFill>
                <a:latin typeface="+mn-lt"/>
              </a:defRPr>
            </a:lvl7pPr>
            <a:lvl8pPr marL="3217863" indent="-204788" algn="l" defTabSz="820738" rtl="0" fontAlgn="base">
              <a:spcBef>
                <a:spcPct val="20000"/>
              </a:spcBef>
              <a:spcAft>
                <a:spcPct val="0"/>
              </a:spcAft>
              <a:buClr>
                <a:srgbClr val="B2B2B2"/>
              </a:buClr>
              <a:buChar char="»"/>
              <a:defRPr sz="1200">
                <a:solidFill>
                  <a:srgbClr val="23405F"/>
                </a:solidFill>
                <a:latin typeface="+mn-lt"/>
              </a:defRPr>
            </a:lvl8pPr>
            <a:lvl9pPr marL="3675063" indent="-204788" algn="l" defTabSz="820738" rtl="0" fontAlgn="base">
              <a:spcBef>
                <a:spcPct val="20000"/>
              </a:spcBef>
              <a:spcAft>
                <a:spcPct val="0"/>
              </a:spcAft>
              <a:buClr>
                <a:srgbClr val="B2B2B2"/>
              </a:buClr>
              <a:buChar char="»"/>
              <a:defRPr sz="1200">
                <a:solidFill>
                  <a:srgbClr val="23405F"/>
                </a:solidFill>
                <a:latin typeface="+mn-lt"/>
              </a:defRPr>
            </a:lvl9pPr>
          </a:lstStyle>
          <a:p>
            <a:pPr marL="0" indent="0">
              <a:buNone/>
            </a:pPr>
            <a:r>
              <a:rPr lang="en-US" b="0" kern="0" dirty="0"/>
              <a:t>6</a:t>
            </a:r>
            <a:r>
              <a:rPr lang="en-US" b="0" kern="0" baseline="30000" dirty="0"/>
              <a:t>th</a:t>
            </a:r>
            <a:r>
              <a:rPr lang="en-US" b="0" kern="0" dirty="0"/>
              <a:t> edition coming soon!</a:t>
            </a:r>
            <a:endParaRPr lang="en-US" kern="0" dirty="0"/>
          </a:p>
        </p:txBody>
      </p:sp>
      <p:sp>
        <p:nvSpPr>
          <p:cNvPr id="7" name="Content Placeholder 2">
            <a:extLst>
              <a:ext uri="{FF2B5EF4-FFF2-40B4-BE49-F238E27FC236}">
                <a16:creationId xmlns:a16="http://schemas.microsoft.com/office/drawing/2014/main" id="{65710A7E-CEE0-275A-DD1A-2F2B3B457769}"/>
              </a:ext>
            </a:extLst>
          </p:cNvPr>
          <p:cNvSpPr txBox="1">
            <a:spLocks/>
          </p:cNvSpPr>
          <p:nvPr/>
        </p:nvSpPr>
        <p:spPr bwMode="auto">
          <a:xfrm>
            <a:off x="6173789" y="5636015"/>
            <a:ext cx="2157411"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4" rIns="91407" bIns="45704" numCol="1" anchor="t" anchorCtr="0" compatLnSpc="1">
            <a:prstTxWarp prst="textNoShape">
              <a:avLst/>
            </a:prstTxWarp>
          </a:bodyPr>
          <a:lstStyle>
            <a:lvl1pPr marL="228600" indent="-228600" algn="l" defTabSz="820738" rtl="0" eaLnBrk="0" fontAlgn="base" hangingPunct="0">
              <a:spcBef>
                <a:spcPct val="50000"/>
              </a:spcBef>
              <a:spcAft>
                <a:spcPct val="8000"/>
              </a:spcAft>
              <a:buClr>
                <a:srgbClr val="003366"/>
              </a:buClr>
              <a:buSzPct val="110000"/>
              <a:buFont typeface="Wingdings" panose="05000000000000000000" pitchFamily="2" charset="2"/>
              <a:buChar char="§"/>
              <a:defRPr b="1">
                <a:solidFill>
                  <a:srgbClr val="23405F"/>
                </a:solidFill>
                <a:latin typeface="+mn-lt"/>
                <a:ea typeface="+mn-ea"/>
                <a:cs typeface="+mn-cs"/>
              </a:defRPr>
            </a:lvl1pPr>
            <a:lvl2pPr marL="666750" indent="-257175" algn="l" defTabSz="820738" rtl="0" eaLnBrk="0" fontAlgn="base" hangingPunct="0">
              <a:lnSpc>
                <a:spcPct val="90000"/>
              </a:lnSpc>
              <a:spcBef>
                <a:spcPct val="25000"/>
              </a:spcBef>
              <a:spcAft>
                <a:spcPct val="0"/>
              </a:spcAft>
              <a:buClr>
                <a:srgbClr val="B2B2B2"/>
              </a:buClr>
              <a:buChar char="–"/>
              <a:defRPr sz="1600">
                <a:solidFill>
                  <a:srgbClr val="23405F"/>
                </a:solidFill>
                <a:latin typeface="+mn-lt"/>
              </a:defRPr>
            </a:lvl2pPr>
            <a:lvl3pPr marL="1025525" indent="-204788" algn="l" defTabSz="820738" rtl="0" eaLnBrk="0" fontAlgn="base" hangingPunct="0">
              <a:spcBef>
                <a:spcPct val="20000"/>
              </a:spcBef>
              <a:spcAft>
                <a:spcPct val="0"/>
              </a:spcAft>
              <a:buClr>
                <a:srgbClr val="B2B2B2"/>
              </a:buClr>
              <a:buChar char="•"/>
              <a:defRPr sz="1200">
                <a:solidFill>
                  <a:srgbClr val="23405F"/>
                </a:solidFill>
                <a:latin typeface="+mn-lt"/>
              </a:defRPr>
            </a:lvl3pPr>
            <a:lvl4pPr marL="1436688" indent="-206375" algn="l" defTabSz="820738" rtl="0" eaLnBrk="0" fontAlgn="base" hangingPunct="0">
              <a:spcBef>
                <a:spcPct val="20000"/>
              </a:spcBef>
              <a:spcAft>
                <a:spcPct val="0"/>
              </a:spcAft>
              <a:buClr>
                <a:srgbClr val="B2B2B2"/>
              </a:buClr>
              <a:buChar char="–"/>
              <a:defRPr sz="1200">
                <a:solidFill>
                  <a:srgbClr val="23405F"/>
                </a:solidFill>
                <a:latin typeface="+mn-lt"/>
              </a:defRPr>
            </a:lvl4pPr>
            <a:lvl5pPr marL="1846263" indent="-204788" algn="l" defTabSz="820738" rtl="0" eaLnBrk="0" fontAlgn="base" hangingPunct="0">
              <a:spcBef>
                <a:spcPct val="20000"/>
              </a:spcBef>
              <a:spcAft>
                <a:spcPct val="0"/>
              </a:spcAft>
              <a:buClr>
                <a:srgbClr val="B2B2B2"/>
              </a:buClr>
              <a:buChar char="»"/>
              <a:defRPr sz="1200">
                <a:solidFill>
                  <a:srgbClr val="23405F"/>
                </a:solidFill>
                <a:latin typeface="+mn-lt"/>
              </a:defRPr>
            </a:lvl5pPr>
            <a:lvl6pPr marL="2303463" indent="-204788" algn="l" defTabSz="820738" rtl="0" fontAlgn="base">
              <a:spcBef>
                <a:spcPct val="20000"/>
              </a:spcBef>
              <a:spcAft>
                <a:spcPct val="0"/>
              </a:spcAft>
              <a:buClr>
                <a:srgbClr val="B2B2B2"/>
              </a:buClr>
              <a:buChar char="»"/>
              <a:defRPr sz="1200">
                <a:solidFill>
                  <a:srgbClr val="23405F"/>
                </a:solidFill>
                <a:latin typeface="+mn-lt"/>
              </a:defRPr>
            </a:lvl6pPr>
            <a:lvl7pPr marL="2760663" indent="-204788" algn="l" defTabSz="820738" rtl="0" fontAlgn="base">
              <a:spcBef>
                <a:spcPct val="20000"/>
              </a:spcBef>
              <a:spcAft>
                <a:spcPct val="0"/>
              </a:spcAft>
              <a:buClr>
                <a:srgbClr val="B2B2B2"/>
              </a:buClr>
              <a:buChar char="»"/>
              <a:defRPr sz="1200">
                <a:solidFill>
                  <a:srgbClr val="23405F"/>
                </a:solidFill>
                <a:latin typeface="+mn-lt"/>
              </a:defRPr>
            </a:lvl7pPr>
            <a:lvl8pPr marL="3217863" indent="-204788" algn="l" defTabSz="820738" rtl="0" fontAlgn="base">
              <a:spcBef>
                <a:spcPct val="20000"/>
              </a:spcBef>
              <a:spcAft>
                <a:spcPct val="0"/>
              </a:spcAft>
              <a:buClr>
                <a:srgbClr val="B2B2B2"/>
              </a:buClr>
              <a:buChar char="»"/>
              <a:defRPr sz="1200">
                <a:solidFill>
                  <a:srgbClr val="23405F"/>
                </a:solidFill>
                <a:latin typeface="+mn-lt"/>
              </a:defRPr>
            </a:lvl8pPr>
            <a:lvl9pPr marL="3675063" indent="-204788" algn="l" defTabSz="820738" rtl="0" fontAlgn="base">
              <a:spcBef>
                <a:spcPct val="20000"/>
              </a:spcBef>
              <a:spcAft>
                <a:spcPct val="0"/>
              </a:spcAft>
              <a:buClr>
                <a:srgbClr val="B2B2B2"/>
              </a:buClr>
              <a:buChar char="»"/>
              <a:defRPr sz="1200">
                <a:solidFill>
                  <a:srgbClr val="23405F"/>
                </a:solidFill>
                <a:latin typeface="+mn-lt"/>
              </a:defRPr>
            </a:lvl9pPr>
          </a:lstStyle>
          <a:p>
            <a:pPr marL="0" indent="0">
              <a:buNone/>
            </a:pPr>
            <a:r>
              <a:rPr lang="en-US" b="0" kern="0" dirty="0">
                <a:solidFill>
                  <a:srgbClr val="002060"/>
                </a:solidFill>
                <a:hlinkClick r:id="rId3">
                  <a:extLst>
                    <a:ext uri="{A12FA001-AC4F-418D-AE19-62706E023703}">
                      <ahyp:hlinkClr xmlns:ahyp="http://schemas.microsoft.com/office/drawing/2018/hyperlinkcolor" val="tx"/>
                    </a:ext>
                  </a:extLst>
                </a:hlinkClick>
              </a:rPr>
              <a:t>Link to handbook</a:t>
            </a:r>
            <a:endParaRPr lang="en-US" kern="0" dirty="0">
              <a:solidFill>
                <a:srgbClr val="002060"/>
              </a:solidFill>
            </a:endParaRPr>
          </a:p>
        </p:txBody>
      </p:sp>
    </p:spTree>
    <p:extLst>
      <p:ext uri="{BB962C8B-B14F-4D97-AF65-F5344CB8AC3E}">
        <p14:creationId xmlns:p14="http://schemas.microsoft.com/office/powerpoint/2010/main" val="32020608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001395"/>
            <a:ext cx="8610600" cy="5611058"/>
          </a:xfrm>
        </p:spPr>
        <p:txBody>
          <a:bodyPr/>
          <a:lstStyle/>
          <a:p>
            <a:pPr marL="0" indent="0" algn="ctr">
              <a:buNone/>
            </a:pPr>
            <a:r>
              <a:rPr lang="en-US" sz="3200" dirty="0"/>
              <a:t>Federal Railroad Administration</a:t>
            </a:r>
          </a:p>
          <a:p>
            <a:pPr marL="342900" marR="0" lvl="0" indent="-342900">
              <a:lnSpc>
                <a:spcPct val="107000"/>
              </a:lnSpc>
              <a:spcBef>
                <a:spcPts val="0"/>
              </a:spcBef>
              <a:spcAft>
                <a:spcPts val="0"/>
              </a:spcAft>
              <a:buFont typeface="Symbol" panose="05050102010706020507" pitchFamily="18" charset="2"/>
              <a:buChar char=""/>
            </a:pPr>
            <a:endPar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nSpc>
                <a:spcPct val="107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FRA Consolidated Rail Infrastructure and Safety Improvement (CRISI) </a:t>
            </a:r>
            <a:r>
              <a:rPr lang="en-US" sz="1800" b="0" dirty="0">
                <a:effectLst/>
                <a:latin typeface="Arial" panose="020B0604020202020204" pitchFamily="34" charset="0"/>
                <a:ea typeface="Calibri" panose="020F0502020204030204" pitchFamily="34" charset="0"/>
                <a:cs typeface="Times New Roman" panose="02020603050405020304" pitchFamily="18" charset="0"/>
              </a:rPr>
              <a:t>Discretionary Grant Program</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Clr>
                <a:srgbClr val="000000"/>
              </a:buClr>
            </a:pPr>
            <a:r>
              <a:rPr lang="en-US" b="0" dirty="0">
                <a:latin typeface="Arial" panose="020B0604020202020204" pitchFamily="34" charset="0"/>
              </a:rPr>
              <a:t>Funds projects that improve the safety, efficiency, and reliability of intercity passenger and freight rail</a:t>
            </a:r>
          </a:p>
          <a:p>
            <a:pPr marR="0" lvl="0">
              <a:lnSpc>
                <a:spcPct val="107000"/>
              </a:lnSpc>
              <a:spcBef>
                <a:spcPts val="0"/>
              </a:spcBef>
              <a:spcAft>
                <a:spcPts val="0"/>
              </a:spcAft>
              <a:buClr>
                <a:srgbClr val="000000"/>
              </a:buClr>
            </a:pPr>
            <a:r>
              <a:rPr lang="en-US" dirty="0">
                <a:latin typeface="Arial" panose="020B0604020202020204" pitchFamily="34" charset="0"/>
              </a:rPr>
              <a:t>$2.4 billion was available for FY 2023-24</a:t>
            </a:r>
          </a:p>
          <a:p>
            <a:pPr marR="0" lvl="0">
              <a:lnSpc>
                <a:spcPct val="107000"/>
              </a:lnSpc>
              <a:spcBef>
                <a:spcPts val="0"/>
              </a:spcBef>
              <a:spcAft>
                <a:spcPts val="0"/>
              </a:spcAft>
              <a:buClr>
                <a:srgbClr val="000000"/>
              </a:buClr>
            </a:pPr>
            <a:r>
              <a:rPr lang="en-US" b="0" dirty="0">
                <a:latin typeface="Arial" panose="020B0604020202020204" pitchFamily="34" charset="0"/>
                <a:hlinkClick r:id="rId4">
                  <a:extLst>
                    <a:ext uri="{A12FA001-AC4F-418D-AE19-62706E023703}">
                      <ahyp:hlinkClr xmlns:ahyp="http://schemas.microsoft.com/office/drawing/2018/hyperlinkcolor" val="tx"/>
                    </a:ext>
                  </a:extLst>
                </a:hlinkClick>
              </a:rPr>
              <a:t>https://railroads.dot.gov/grants-loans/competitive-discretionary-grant-programs</a:t>
            </a:r>
            <a:r>
              <a:rPr lang="en-US" sz="1800" b="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/consolidated-rail-infrastructure-and-safety-2</a:t>
            </a:r>
            <a:endParaRPr lang="en-US" sz="1800" b="0" u="sng" dirty="0">
              <a:solidFill>
                <a:srgbClr val="002060"/>
              </a:solidFill>
              <a:effectLst/>
              <a:ea typeface="Times New Roman" panose="02020603050405020304" pitchFamily="18" charset="0"/>
            </a:endParaRPr>
          </a:p>
          <a:p>
            <a:pPr>
              <a:spcBef>
                <a:spcPts val="0"/>
              </a:spcBef>
              <a:spcAft>
                <a:spcPts val="0"/>
              </a:spcAft>
              <a:buClr>
                <a:srgbClr val="000000"/>
              </a:buClr>
            </a:pPr>
            <a:r>
              <a:rPr lang="en-US" dirty="0">
                <a:latin typeface="Arial" panose="020B0604020202020204" pitchFamily="34" charset="0"/>
                <a:ea typeface="Calibri" panose="020F0502020204030204" pitchFamily="34" charset="0"/>
              </a:rPr>
              <a:t>Eligible p</a:t>
            </a:r>
            <a:r>
              <a:rPr lang="en-US" sz="1800" dirty="0">
                <a:effectLst/>
                <a:latin typeface="Arial" panose="020B0604020202020204" pitchFamily="34" charset="0"/>
                <a:ea typeface="Calibri" panose="020F0502020204030204" pitchFamily="34" charset="0"/>
              </a:rPr>
              <a:t>rojects </a:t>
            </a:r>
            <a:r>
              <a:rPr lang="en-US" sz="1800" b="0" dirty="0">
                <a:effectLst/>
                <a:latin typeface="Arial" panose="020B0604020202020204" pitchFamily="34" charset="0"/>
                <a:ea typeface="Calibri" panose="020F0502020204030204" pitchFamily="34" charset="0"/>
              </a:rPr>
              <a:t>include those that address congestion challenges, highway-rail grade crossings, and workforce development and training; and those that </a:t>
            </a:r>
            <a:r>
              <a:rPr lang="en-US" sz="1800" dirty="0">
                <a:effectLst/>
                <a:latin typeface="Arial" panose="020B0604020202020204" pitchFamily="34" charset="0"/>
                <a:ea typeface="Calibri" panose="020F0502020204030204" pitchFamily="34" charset="0"/>
              </a:rPr>
              <a:t>upgrade short line or regional railroad infrastructure, relocate rail lines</a:t>
            </a:r>
            <a:r>
              <a:rPr lang="en-US" sz="1800" b="0" dirty="0">
                <a:effectLst/>
                <a:latin typeface="Arial" panose="020B0604020202020204" pitchFamily="34" charset="0"/>
                <a:ea typeface="Calibri" panose="020F0502020204030204" pitchFamily="34" charset="0"/>
              </a:rPr>
              <a:t>, improve intercity passenger rail capital assets, and target railroad </a:t>
            </a:r>
            <a:r>
              <a:rPr lang="en-US" b="0" dirty="0">
                <a:latin typeface="Arial" panose="020B0604020202020204" pitchFamily="34" charset="0"/>
              </a:rPr>
              <a:t>trespassing.</a:t>
            </a:r>
          </a:p>
          <a:p>
            <a:pPr>
              <a:spcBef>
                <a:spcPts val="0"/>
              </a:spcBef>
              <a:spcAft>
                <a:spcPts val="0"/>
              </a:spcAft>
              <a:buClr>
                <a:srgbClr val="000000"/>
              </a:buClr>
            </a:pPr>
            <a:r>
              <a:rPr lang="en-US" dirty="0">
                <a:latin typeface="Arial" panose="020B0604020202020204" pitchFamily="34" charset="0"/>
              </a:rPr>
              <a:t>At least 25 percent of available funds are reserved for projects in rural communities.</a:t>
            </a:r>
          </a:p>
          <a:p>
            <a:pPr>
              <a:spcBef>
                <a:spcPts val="0"/>
              </a:spcBef>
              <a:spcAft>
                <a:spcPts val="0"/>
              </a:spcAft>
              <a:buClr>
                <a:srgbClr val="000000"/>
              </a:buClr>
            </a:pPr>
            <a:r>
              <a:rPr lang="en-US" dirty="0">
                <a:latin typeface="Arial" panose="020B0604020202020204" pitchFamily="34" charset="0"/>
              </a:rPr>
              <a:t>DUE MAY 28, 2024</a:t>
            </a:r>
          </a:p>
          <a:p>
            <a:pPr>
              <a:buFontTx/>
              <a:buChar char="-"/>
            </a:pPr>
            <a:endParaRPr lang="en-US" sz="2300" b="0" dirty="0"/>
          </a:p>
        </p:txBody>
      </p:sp>
    </p:spTree>
    <p:extLst>
      <p:ext uri="{BB962C8B-B14F-4D97-AF65-F5344CB8AC3E}">
        <p14:creationId xmlns:p14="http://schemas.microsoft.com/office/powerpoint/2010/main" val="30608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C55E9-C2E8-4F65-A9D3-96042FD2C4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3B700F-5B92-4420-9333-011F0DDE5165}"/>
              </a:ext>
            </a:extLst>
          </p:cNvPr>
          <p:cNvSpPr>
            <a:spLocks noGrp="1"/>
          </p:cNvSpPr>
          <p:nvPr>
            <p:ph idx="1"/>
          </p:nvPr>
        </p:nvSpPr>
        <p:spPr>
          <a:xfrm>
            <a:off x="382588" y="744537"/>
            <a:ext cx="8410575" cy="5368925"/>
          </a:xfrm>
        </p:spPr>
        <p:txBody>
          <a:bodyPr/>
          <a:lstStyle/>
          <a:p>
            <a:pPr marL="0" indent="0" algn="ctr">
              <a:buNone/>
            </a:pPr>
            <a:r>
              <a:rPr lang="en-US" sz="3200" dirty="0"/>
              <a:t>FHWA Reduction of Truck Emissions at Port Facilities </a:t>
            </a:r>
          </a:p>
          <a:p>
            <a:r>
              <a:rPr lang="en-US" sz="1800" b="0" i="0" u="none" strike="noStrike" baseline="0" dirty="0">
                <a:solidFill>
                  <a:srgbClr val="000000"/>
                </a:solidFill>
                <a:latin typeface="Arial" panose="020B0604020202020204" pitchFamily="34" charset="0"/>
              </a:rPr>
              <a:t>$80M per year (FY 2022-2026). New program under BIL. </a:t>
            </a:r>
          </a:p>
          <a:p>
            <a:r>
              <a:rPr lang="en-US" sz="1800" b="0" i="0" u="none" strike="noStrike" baseline="0" dirty="0">
                <a:solidFill>
                  <a:srgbClr val="000000"/>
                </a:solidFill>
                <a:latin typeface="Arial" panose="020B0604020202020204" pitchFamily="34" charset="0"/>
              </a:rPr>
              <a:t>NOFO for $160M for FY 2022 and FY 2023. Applications were due July 26, 2023. </a:t>
            </a:r>
          </a:p>
          <a:p>
            <a:r>
              <a:rPr lang="en-US" sz="1800" b="0" i="0" u="none" strike="noStrike" baseline="0" dirty="0">
                <a:solidFill>
                  <a:srgbClr val="0562C1"/>
                </a:solidFill>
                <a:latin typeface="Arial" panose="020B0604020202020204" pitchFamily="34" charset="0"/>
              </a:rPr>
              <a:t>https://www.fhwa.dot.gov/bipartisan-infrastructure-law/rtep.cfm </a:t>
            </a:r>
          </a:p>
          <a:p>
            <a:r>
              <a:rPr lang="en-US" dirty="0">
                <a:ea typeface="Calibri" panose="020F0502020204030204" pitchFamily="34" charset="0"/>
              </a:rPr>
              <a:t>Grants fund</a:t>
            </a:r>
            <a:r>
              <a:rPr lang="en-US" sz="1800" dirty="0">
                <a:effectLst/>
                <a:ea typeface="Calibri" panose="020F0502020204030204" pitchFamily="34" charset="0"/>
              </a:rPr>
              <a:t>ing to test, evaluate, and deploy projects that reduce port-related emissions from idling trucks, including through the advancement of port electrification and improvements in efficiency, focusing on port operations, including heavy-duty commercial vehicles, and other related projects. </a:t>
            </a:r>
            <a:endParaRPr lang="en-US" sz="1800" b="0" i="0" u="none" strike="noStrike" baseline="0" dirty="0">
              <a:solidFill>
                <a:srgbClr val="0562C1"/>
              </a:solidFill>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A38390B-1E98-4F07-9E2F-2244776C4644}"/>
              </a:ext>
            </a:extLst>
          </p:cNvPr>
          <p:cNvSpPr>
            <a:spLocks noGrp="1"/>
          </p:cNvSpPr>
          <p:nvPr>
            <p:ph type="sldNum" sz="quarter" idx="10"/>
          </p:nvPr>
        </p:nvSpPr>
        <p:spPr/>
        <p:txBody>
          <a:bodyPr/>
          <a:lstStyle/>
          <a:p>
            <a:pPr>
              <a:defRPr/>
            </a:pPr>
            <a:fld id="{E5EFEE6F-C938-496A-89B3-8D4EA234B540}" type="slidenum">
              <a:rPr lang="en-US" altLang="en-US" smtClean="0"/>
              <a:pPr>
                <a:defRPr/>
              </a:pPr>
              <a:t>39</a:t>
            </a:fld>
            <a:endParaRPr lang="en-US" altLang="en-US" dirty="0"/>
          </a:p>
        </p:txBody>
      </p:sp>
    </p:spTree>
    <p:extLst>
      <p:ext uri="{BB962C8B-B14F-4D97-AF65-F5344CB8AC3E}">
        <p14:creationId xmlns:p14="http://schemas.microsoft.com/office/powerpoint/2010/main" val="25459238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C58075F-5F3C-40F2-BE45-B92299081EC8}"/>
              </a:ext>
            </a:extLst>
          </p:cNvPr>
          <p:cNvPicPr>
            <a:picLocks noChangeAspect="1"/>
          </p:cNvPicPr>
          <p:nvPr/>
        </p:nvPicPr>
        <p:blipFill rotWithShape="1">
          <a:blip r:embed="rId3">
            <a:extLst>
              <a:ext uri="{28A0092B-C50C-407E-A947-70E740481C1C}">
                <a14:useLocalDpi xmlns:a14="http://schemas.microsoft.com/office/drawing/2010/main" val="0"/>
              </a:ext>
            </a:extLst>
          </a:blip>
          <a:srcRect t="416" b="416"/>
          <a:stretch/>
        </p:blipFill>
        <p:spPr>
          <a:xfrm>
            <a:off x="0" y="890862"/>
            <a:ext cx="9052059" cy="5812469"/>
          </a:xfrm>
          <a:prstGeom prst="rect">
            <a:avLst/>
          </a:prstGeom>
        </p:spPr>
      </p:pic>
      <p:sp>
        <p:nvSpPr>
          <p:cNvPr id="10" name="Title 3">
            <a:extLst>
              <a:ext uri="{FF2B5EF4-FFF2-40B4-BE49-F238E27FC236}">
                <a16:creationId xmlns:a16="http://schemas.microsoft.com/office/drawing/2014/main" id="{52653B02-2ADB-46FC-95B1-F01692BA42DA}"/>
              </a:ext>
            </a:extLst>
          </p:cNvPr>
          <p:cNvSpPr txBox="1">
            <a:spLocks/>
          </p:cNvSpPr>
          <p:nvPr/>
        </p:nvSpPr>
        <p:spPr bwMode="auto">
          <a:xfrm>
            <a:off x="382588" y="0"/>
            <a:ext cx="7170607" cy="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normAutofit/>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pPr>
              <a:tabLst/>
            </a:pPr>
            <a:r>
              <a:rPr lang="en-US" sz="2000" dirty="0">
                <a:cs typeface="Times New Roman" panose="02020603050405020304" pitchFamily="18" charset="0"/>
              </a:rPr>
              <a:t>Office of Maritime &amp; Intermodal Outreach – ‘Gateways’</a:t>
            </a:r>
            <a:endParaRPr lang="en-US" kern="0" dirty="0"/>
          </a:p>
        </p:txBody>
      </p:sp>
    </p:spTree>
    <p:extLst>
      <p:ext uri="{BB962C8B-B14F-4D97-AF65-F5344CB8AC3E}">
        <p14:creationId xmlns:p14="http://schemas.microsoft.com/office/powerpoint/2010/main" val="376331391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C15224-E59D-4F38-A8DE-7C9DCB8D3EB4}"/>
              </a:ext>
            </a:extLst>
          </p:cNvPr>
          <p:cNvSpPr>
            <a:spLocks noGrp="1"/>
          </p:cNvSpPr>
          <p:nvPr>
            <p:ph idx="1"/>
          </p:nvPr>
        </p:nvSpPr>
        <p:spPr>
          <a:xfrm>
            <a:off x="663614" y="2404066"/>
            <a:ext cx="5156364" cy="5577840"/>
          </a:xfrm>
        </p:spPr>
        <p:txBody>
          <a:bodyPr anchor="ctr">
            <a:normAutofit fontScale="92500" lnSpcReduction="10000"/>
          </a:bodyPr>
          <a:lstStyle/>
          <a:p>
            <a:pPr marL="0" indent="0">
              <a:spcBef>
                <a:spcPts val="0"/>
              </a:spcBef>
              <a:spcAft>
                <a:spcPts val="0"/>
              </a:spcAft>
              <a:buNone/>
            </a:pPr>
            <a:endParaRPr lang="en-US" sz="5000" b="0" u="sng" dirty="0">
              <a:solidFill>
                <a:schemeClr val="tx1"/>
              </a:solidFill>
            </a:endParaRPr>
          </a:p>
          <a:p>
            <a:pPr marL="0" indent="0">
              <a:spcBef>
                <a:spcPts val="0"/>
              </a:spcBef>
              <a:spcAft>
                <a:spcPts val="0"/>
              </a:spcAft>
              <a:buNone/>
            </a:pPr>
            <a:r>
              <a:rPr lang="en-US" sz="3400" b="0" dirty="0"/>
              <a:t>Travis Black</a:t>
            </a:r>
          </a:p>
          <a:p>
            <a:pPr marL="0" indent="0">
              <a:spcBef>
                <a:spcPts val="0"/>
              </a:spcBef>
              <a:spcAft>
                <a:spcPts val="0"/>
              </a:spcAft>
              <a:buNone/>
            </a:pPr>
            <a:r>
              <a:rPr lang="en-US" sz="3400" b="0" dirty="0"/>
              <a:t>Director, Inland Waterways Gateway – St. Louis </a:t>
            </a:r>
          </a:p>
          <a:p>
            <a:pPr marL="0" indent="0">
              <a:spcBef>
                <a:spcPts val="0"/>
              </a:spcBef>
              <a:spcAft>
                <a:spcPts val="0"/>
              </a:spcAft>
              <a:buNone/>
            </a:pPr>
            <a:r>
              <a:rPr lang="en-US" sz="3400" b="0" dirty="0"/>
              <a:t>(202) 264-0433 </a:t>
            </a:r>
            <a:r>
              <a:rPr lang="en-US" sz="3400" b="0" dirty="0">
                <a:hlinkClick r:id="rId3"/>
              </a:rPr>
              <a:t>Travis.Black@dot.gov</a:t>
            </a:r>
            <a:endParaRPr lang="en-US" sz="3400" b="0" dirty="0"/>
          </a:p>
          <a:p>
            <a:pPr marL="0" indent="0">
              <a:spcBef>
                <a:spcPts val="0"/>
              </a:spcBef>
              <a:spcAft>
                <a:spcPts val="0"/>
              </a:spcAft>
              <a:buNone/>
            </a:pPr>
            <a:endParaRPr lang="en-US" sz="3400" b="0" dirty="0"/>
          </a:p>
          <a:p>
            <a:pPr marL="0" indent="0">
              <a:spcBef>
                <a:spcPts val="0"/>
              </a:spcBef>
              <a:spcAft>
                <a:spcPts val="0"/>
              </a:spcAft>
              <a:buNone/>
            </a:pPr>
            <a:r>
              <a:rPr lang="en-US" sz="3400" b="0" dirty="0"/>
              <a:t>Xochitl </a:t>
            </a:r>
            <a:r>
              <a:rPr lang="en-US" sz="3400" b="0" dirty="0" err="1"/>
              <a:t>Castañeda</a:t>
            </a:r>
            <a:endParaRPr lang="en-US" sz="3400" b="0" dirty="0"/>
          </a:p>
          <a:p>
            <a:pPr marL="0" indent="0">
              <a:spcBef>
                <a:spcPts val="0"/>
              </a:spcBef>
              <a:spcAft>
                <a:spcPts val="0"/>
              </a:spcAft>
              <a:buNone/>
            </a:pPr>
            <a:r>
              <a:rPr lang="en-US" sz="3400" b="0" dirty="0"/>
              <a:t>Director, Pacific Northwest and Alaska Gateway</a:t>
            </a:r>
          </a:p>
          <a:p>
            <a:pPr marL="0" indent="0">
              <a:spcBef>
                <a:spcPts val="0"/>
              </a:spcBef>
              <a:spcAft>
                <a:spcPts val="0"/>
              </a:spcAft>
              <a:buNone/>
            </a:pPr>
            <a:r>
              <a:rPr lang="en-US" sz="3400" b="0" dirty="0"/>
              <a:t>(503) 819-5260</a:t>
            </a:r>
          </a:p>
          <a:p>
            <a:pPr marL="0" indent="0">
              <a:spcBef>
                <a:spcPts val="0"/>
              </a:spcBef>
              <a:spcAft>
                <a:spcPts val="0"/>
              </a:spcAft>
              <a:buNone/>
            </a:pPr>
            <a:r>
              <a:rPr lang="en-US" sz="3400" b="0" dirty="0">
                <a:hlinkClick r:id="rId4"/>
              </a:rPr>
              <a:t>Xochitl.Castaneda@dot.gov</a:t>
            </a:r>
            <a:r>
              <a:rPr lang="en-US" sz="3400" b="0" dirty="0"/>
              <a:t> </a:t>
            </a:r>
          </a:p>
          <a:p>
            <a:pPr marL="0" indent="0">
              <a:spcBef>
                <a:spcPts val="0"/>
              </a:spcBef>
              <a:spcAft>
                <a:spcPts val="0"/>
              </a:spcAft>
              <a:buNone/>
            </a:pPr>
            <a:endParaRPr lang="en-US" sz="3400" b="0" dirty="0"/>
          </a:p>
          <a:p>
            <a:pPr marL="0" indent="0">
              <a:spcBef>
                <a:spcPts val="0"/>
              </a:spcBef>
              <a:spcAft>
                <a:spcPts val="0"/>
              </a:spcAft>
              <a:buNone/>
            </a:pPr>
            <a:endParaRPr lang="en-US" sz="3400" b="0" dirty="0"/>
          </a:p>
          <a:p>
            <a:pPr marL="0" indent="0">
              <a:spcBef>
                <a:spcPts val="0"/>
              </a:spcBef>
              <a:spcAft>
                <a:spcPts val="0"/>
              </a:spcAft>
              <a:buNone/>
            </a:pPr>
            <a:endParaRPr lang="en-US" sz="3400" b="0" dirty="0"/>
          </a:p>
          <a:p>
            <a:pPr marL="0" indent="0">
              <a:spcBef>
                <a:spcPts val="0"/>
              </a:spcBef>
              <a:spcAft>
                <a:spcPts val="0"/>
              </a:spcAft>
              <a:buNone/>
            </a:pPr>
            <a:endParaRPr lang="en-US" sz="3400" b="0" dirty="0"/>
          </a:p>
          <a:p>
            <a:pPr marL="0" indent="0">
              <a:spcBef>
                <a:spcPts val="0"/>
              </a:spcBef>
              <a:spcAft>
                <a:spcPts val="0"/>
              </a:spcAft>
              <a:buNone/>
            </a:pPr>
            <a:endParaRPr lang="en-US" sz="5000" b="0" dirty="0"/>
          </a:p>
          <a:p>
            <a:pPr marL="0" indent="0">
              <a:spcBef>
                <a:spcPts val="0"/>
              </a:spcBef>
              <a:spcAft>
                <a:spcPts val="0"/>
              </a:spcAft>
              <a:buNone/>
            </a:pPr>
            <a:endParaRPr lang="en-US" sz="5000" b="0" dirty="0"/>
          </a:p>
          <a:p>
            <a:pPr marL="0" indent="0">
              <a:buNone/>
            </a:pPr>
            <a:endParaRPr lang="en-US" sz="1500" dirty="0">
              <a:latin typeface="Corbel" panose="020B0503020204020204" pitchFamily="34" charset="0"/>
            </a:endParaRPr>
          </a:p>
          <a:p>
            <a:endParaRPr lang="en-US" sz="1500" dirty="0"/>
          </a:p>
        </p:txBody>
      </p:sp>
      <p:sp>
        <p:nvSpPr>
          <p:cNvPr id="11" name="Title 5">
            <a:extLst>
              <a:ext uri="{FF2B5EF4-FFF2-40B4-BE49-F238E27FC236}">
                <a16:creationId xmlns:a16="http://schemas.microsoft.com/office/drawing/2014/main" id="{367493CC-05E1-4F66-B0D0-8392C84F1799}"/>
              </a:ext>
            </a:extLst>
          </p:cNvPr>
          <p:cNvSpPr txBox="1">
            <a:spLocks/>
          </p:cNvSpPr>
          <p:nvPr/>
        </p:nvSpPr>
        <p:spPr bwMode="auto">
          <a:xfrm>
            <a:off x="382588" y="0"/>
            <a:ext cx="8226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r>
              <a:rPr lang="en-US" kern="0" dirty="0"/>
              <a:t>Thank You For Your Attention</a:t>
            </a:r>
          </a:p>
        </p:txBody>
      </p:sp>
    </p:spTree>
    <p:extLst>
      <p:ext uri="{BB962C8B-B14F-4D97-AF65-F5344CB8AC3E}">
        <p14:creationId xmlns:p14="http://schemas.microsoft.com/office/powerpoint/2010/main" val="34762646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98C207-B93C-4F87-BE7C-A98E198B418F}"/>
              </a:ext>
            </a:extLst>
          </p:cNvPr>
          <p:cNvSpPr>
            <a:spLocks noGrp="1"/>
          </p:cNvSpPr>
          <p:nvPr>
            <p:ph type="sldNum" sz="quarter" idx="10"/>
          </p:nvPr>
        </p:nvSpPr>
        <p:spPr/>
        <p:txBody>
          <a:bodyPr/>
          <a:lstStyle/>
          <a:p>
            <a:pPr>
              <a:defRPr/>
            </a:pPr>
            <a:fld id="{E5EFEE6F-C938-496A-89B3-8D4EA234B540}" type="slidenum">
              <a:rPr lang="en-US" altLang="en-US" smtClean="0"/>
              <a:pPr>
                <a:defRPr/>
              </a:pPr>
              <a:t>5</a:t>
            </a:fld>
            <a:endParaRPr lang="en-US" altLang="en-US" dirty="0"/>
          </a:p>
        </p:txBody>
      </p:sp>
      <p:graphicFrame>
        <p:nvGraphicFramePr>
          <p:cNvPr id="6" name="Content Placeholder 2">
            <a:extLst>
              <a:ext uri="{FF2B5EF4-FFF2-40B4-BE49-F238E27FC236}">
                <a16:creationId xmlns:a16="http://schemas.microsoft.com/office/drawing/2014/main" id="{85702297-4443-4527-B2C6-80A3CDF36106}"/>
              </a:ext>
            </a:extLst>
          </p:cNvPr>
          <p:cNvGraphicFramePr>
            <a:graphicFrameLocks/>
          </p:cNvGraphicFramePr>
          <p:nvPr>
            <p:extLst>
              <p:ext uri="{D42A27DB-BD31-4B8C-83A1-F6EECF244321}">
                <p14:modId xmlns:p14="http://schemas.microsoft.com/office/powerpoint/2010/main" val="958085587"/>
              </p:ext>
            </p:extLst>
          </p:nvPr>
        </p:nvGraphicFramePr>
        <p:xfrm>
          <a:off x="4099034" y="1608028"/>
          <a:ext cx="4792718" cy="5105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3A6FE4F1-58BA-4833-8414-AF59A145AC45}"/>
              </a:ext>
            </a:extLst>
          </p:cNvPr>
          <p:cNvSpPr>
            <a:spLocks noGrp="1"/>
          </p:cNvSpPr>
          <p:nvPr>
            <p:ph idx="1"/>
          </p:nvPr>
        </p:nvSpPr>
        <p:spPr>
          <a:xfrm>
            <a:off x="381000" y="1063625"/>
            <a:ext cx="8410575" cy="5368925"/>
          </a:xfrm>
        </p:spPr>
        <p:txBody>
          <a:bodyPr>
            <a:normAutofit/>
          </a:bodyPr>
          <a:lstStyle/>
          <a:p>
            <a:pPr marL="0" indent="0">
              <a:buNone/>
            </a:pPr>
            <a:r>
              <a:rPr lang="en-US" sz="2325" dirty="0">
                <a:latin typeface="Times New Roman" panose="02020603050405020304" pitchFamily="18" charset="0"/>
                <a:cs typeface="Times New Roman" panose="02020603050405020304" pitchFamily="18" charset="0"/>
              </a:rPr>
              <a:t>Primary Responsibilities of the Gateway Director</a:t>
            </a:r>
          </a:p>
        </p:txBody>
      </p:sp>
      <p:pic>
        <p:nvPicPr>
          <p:cNvPr id="3" name="Picture 2">
            <a:extLst>
              <a:ext uri="{FF2B5EF4-FFF2-40B4-BE49-F238E27FC236}">
                <a16:creationId xmlns:a16="http://schemas.microsoft.com/office/drawing/2014/main" id="{7D4E3D8C-4163-9685-150C-98BF3F017E2A}"/>
              </a:ext>
            </a:extLst>
          </p:cNvPr>
          <p:cNvPicPr>
            <a:picLocks noChangeAspect="1"/>
          </p:cNvPicPr>
          <p:nvPr/>
        </p:nvPicPr>
        <p:blipFill>
          <a:blip r:embed="rId7"/>
          <a:stretch>
            <a:fillRect/>
          </a:stretch>
        </p:blipFill>
        <p:spPr>
          <a:xfrm>
            <a:off x="381000" y="1579291"/>
            <a:ext cx="3646432" cy="4860230"/>
          </a:xfrm>
          <a:prstGeom prst="rect">
            <a:avLst/>
          </a:prstGeom>
        </p:spPr>
      </p:pic>
      <p:sp>
        <p:nvSpPr>
          <p:cNvPr id="5" name="Title 3">
            <a:extLst>
              <a:ext uri="{FF2B5EF4-FFF2-40B4-BE49-F238E27FC236}">
                <a16:creationId xmlns:a16="http://schemas.microsoft.com/office/drawing/2014/main" id="{6A61BDD5-84AD-5ECB-0C8E-DCB1CA421FAB}"/>
              </a:ext>
            </a:extLst>
          </p:cNvPr>
          <p:cNvSpPr txBox="1">
            <a:spLocks noGrp="1"/>
          </p:cNvSpPr>
          <p:nvPr>
            <p:ph type="title"/>
          </p:nvPr>
        </p:nvSpPr>
        <p:spPr bwMode="auto">
          <a:xfrm>
            <a:off x="382588" y="0"/>
            <a:ext cx="8226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normAutofit/>
          </a:bodyPr>
          <a:lstStyle>
            <a:lvl1pPr algn="l" rtl="0" eaLnBrk="0" fontAlgn="base" hangingPunct="0">
              <a:spcBef>
                <a:spcPct val="0"/>
              </a:spcBef>
              <a:spcAft>
                <a:spcPct val="0"/>
              </a:spcAft>
              <a:tabLst>
                <a:tab pos="6632575" algn="l"/>
              </a:tabLst>
              <a:defRPr sz="2000" b="1">
                <a:solidFill>
                  <a:schemeClr val="bg1"/>
                </a:solidFill>
                <a:latin typeface="+mj-lt"/>
                <a:ea typeface="+mj-ea"/>
                <a:cs typeface="+mj-cs"/>
              </a:defRPr>
            </a:lvl1pPr>
            <a:lvl2pPr algn="l" rtl="0" eaLnBrk="0" fontAlgn="base" hangingPunct="0">
              <a:spcBef>
                <a:spcPct val="0"/>
              </a:spcBef>
              <a:spcAft>
                <a:spcPct val="0"/>
              </a:spcAft>
              <a:tabLst>
                <a:tab pos="6632575" algn="l"/>
              </a:tabLst>
              <a:defRPr sz="2000" b="1">
                <a:solidFill>
                  <a:schemeClr val="bg1"/>
                </a:solidFill>
                <a:latin typeface="Arial" charset="0"/>
              </a:defRPr>
            </a:lvl2pPr>
            <a:lvl3pPr algn="l" rtl="0" eaLnBrk="0" fontAlgn="base" hangingPunct="0">
              <a:spcBef>
                <a:spcPct val="0"/>
              </a:spcBef>
              <a:spcAft>
                <a:spcPct val="0"/>
              </a:spcAft>
              <a:tabLst>
                <a:tab pos="6632575" algn="l"/>
              </a:tabLst>
              <a:defRPr sz="2000" b="1">
                <a:solidFill>
                  <a:schemeClr val="bg1"/>
                </a:solidFill>
                <a:latin typeface="Arial" charset="0"/>
              </a:defRPr>
            </a:lvl3pPr>
            <a:lvl4pPr algn="l" rtl="0" eaLnBrk="0" fontAlgn="base" hangingPunct="0">
              <a:spcBef>
                <a:spcPct val="0"/>
              </a:spcBef>
              <a:spcAft>
                <a:spcPct val="0"/>
              </a:spcAft>
              <a:tabLst>
                <a:tab pos="6632575" algn="l"/>
              </a:tabLst>
              <a:defRPr sz="2000" b="1">
                <a:solidFill>
                  <a:schemeClr val="bg1"/>
                </a:solidFill>
                <a:latin typeface="Arial" charset="0"/>
              </a:defRPr>
            </a:lvl4pPr>
            <a:lvl5pPr algn="l" rtl="0" eaLnBrk="0" fontAlgn="base" hangingPunct="0">
              <a:spcBef>
                <a:spcPct val="0"/>
              </a:spcBef>
              <a:spcAft>
                <a:spcPct val="0"/>
              </a:spcAft>
              <a:tabLst>
                <a:tab pos="6632575" algn="l"/>
              </a:tabLst>
              <a:defRPr sz="2000" b="1">
                <a:solidFill>
                  <a:schemeClr val="bg1"/>
                </a:solidFill>
                <a:latin typeface="Arial" charset="0"/>
              </a:defRPr>
            </a:lvl5pPr>
            <a:lvl6pPr marL="457200" algn="l" rtl="0" fontAlgn="base">
              <a:spcBef>
                <a:spcPct val="0"/>
              </a:spcBef>
              <a:spcAft>
                <a:spcPct val="0"/>
              </a:spcAft>
              <a:tabLst>
                <a:tab pos="6632575" algn="l"/>
              </a:tabLst>
              <a:defRPr sz="2000" b="1">
                <a:solidFill>
                  <a:schemeClr val="bg1"/>
                </a:solidFill>
                <a:latin typeface="Arial" charset="0"/>
              </a:defRPr>
            </a:lvl6pPr>
            <a:lvl7pPr marL="914400" algn="l" rtl="0" fontAlgn="base">
              <a:spcBef>
                <a:spcPct val="0"/>
              </a:spcBef>
              <a:spcAft>
                <a:spcPct val="0"/>
              </a:spcAft>
              <a:tabLst>
                <a:tab pos="6632575" algn="l"/>
              </a:tabLst>
              <a:defRPr sz="2000" b="1">
                <a:solidFill>
                  <a:schemeClr val="bg1"/>
                </a:solidFill>
                <a:latin typeface="Arial" charset="0"/>
              </a:defRPr>
            </a:lvl7pPr>
            <a:lvl8pPr marL="1371600" algn="l" rtl="0" fontAlgn="base">
              <a:spcBef>
                <a:spcPct val="0"/>
              </a:spcBef>
              <a:spcAft>
                <a:spcPct val="0"/>
              </a:spcAft>
              <a:tabLst>
                <a:tab pos="6632575" algn="l"/>
              </a:tabLst>
              <a:defRPr sz="2000" b="1">
                <a:solidFill>
                  <a:schemeClr val="bg1"/>
                </a:solidFill>
                <a:latin typeface="Arial" charset="0"/>
              </a:defRPr>
            </a:lvl8pPr>
            <a:lvl9pPr marL="1828800" algn="l" rtl="0" fontAlgn="base">
              <a:spcBef>
                <a:spcPct val="0"/>
              </a:spcBef>
              <a:spcAft>
                <a:spcPct val="0"/>
              </a:spcAft>
              <a:tabLst>
                <a:tab pos="6632575" algn="l"/>
              </a:tabLst>
              <a:defRPr sz="2000" b="1">
                <a:solidFill>
                  <a:schemeClr val="bg1"/>
                </a:solidFill>
                <a:latin typeface="Arial" charset="0"/>
              </a:defRPr>
            </a:lvl9pPr>
          </a:lstStyle>
          <a:p>
            <a:pPr>
              <a:tabLst/>
            </a:pPr>
            <a:r>
              <a:rPr lang="en-US" sz="2000" dirty="0">
                <a:cs typeface="Times New Roman" panose="02020603050405020304" pitchFamily="18" charset="0"/>
              </a:rPr>
              <a:t>Office of Maritime &amp; Intermodal Outreach – ‘Gateways’</a:t>
            </a:r>
            <a:endParaRPr lang="en-US" kern="0" dirty="0"/>
          </a:p>
        </p:txBody>
      </p:sp>
    </p:spTree>
    <p:extLst>
      <p:ext uri="{BB962C8B-B14F-4D97-AF65-F5344CB8AC3E}">
        <p14:creationId xmlns:p14="http://schemas.microsoft.com/office/powerpoint/2010/main" val="29184962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be 9">
            <a:extLst>
              <a:ext uri="{FF2B5EF4-FFF2-40B4-BE49-F238E27FC236}">
                <a16:creationId xmlns:a16="http://schemas.microsoft.com/office/drawing/2014/main" id="{D82DD46A-4555-42BC-BA5D-A752D71A8C8A}"/>
              </a:ext>
            </a:extLst>
          </p:cNvPr>
          <p:cNvSpPr/>
          <p:nvPr/>
        </p:nvSpPr>
        <p:spPr>
          <a:xfrm>
            <a:off x="885871" y="4028386"/>
            <a:ext cx="3875594" cy="102634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be 8">
            <a:extLst>
              <a:ext uri="{FF2B5EF4-FFF2-40B4-BE49-F238E27FC236}">
                <a16:creationId xmlns:a16="http://schemas.microsoft.com/office/drawing/2014/main" id="{7A7CA87A-C20A-4E6B-84C6-51CEE255612B}"/>
              </a:ext>
            </a:extLst>
          </p:cNvPr>
          <p:cNvSpPr/>
          <p:nvPr/>
        </p:nvSpPr>
        <p:spPr>
          <a:xfrm>
            <a:off x="4383938" y="3314144"/>
            <a:ext cx="1504998" cy="1740589"/>
          </a:xfrm>
          <a:prstGeom prst="cub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Berth, Shipyard</a:t>
            </a:r>
          </a:p>
        </p:txBody>
      </p:sp>
      <p:sp>
        <p:nvSpPr>
          <p:cNvPr id="12" name="Cube 11">
            <a:extLst>
              <a:ext uri="{FF2B5EF4-FFF2-40B4-BE49-F238E27FC236}">
                <a16:creationId xmlns:a16="http://schemas.microsoft.com/office/drawing/2014/main" id="{3D219D1C-5472-4135-AA6F-F1C9E6B21DB6}"/>
              </a:ext>
            </a:extLst>
          </p:cNvPr>
          <p:cNvSpPr/>
          <p:nvPr/>
        </p:nvSpPr>
        <p:spPr>
          <a:xfrm>
            <a:off x="5516218" y="3314144"/>
            <a:ext cx="1438689" cy="1740589"/>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Yard</a:t>
            </a:r>
          </a:p>
        </p:txBody>
      </p:sp>
      <p:sp>
        <p:nvSpPr>
          <p:cNvPr id="13" name="Cube 12">
            <a:extLst>
              <a:ext uri="{FF2B5EF4-FFF2-40B4-BE49-F238E27FC236}">
                <a16:creationId xmlns:a16="http://schemas.microsoft.com/office/drawing/2014/main" id="{AA322B66-F77A-4904-813C-09D403974A8F}"/>
              </a:ext>
            </a:extLst>
          </p:cNvPr>
          <p:cNvSpPr/>
          <p:nvPr/>
        </p:nvSpPr>
        <p:spPr>
          <a:xfrm>
            <a:off x="6582190" y="3314144"/>
            <a:ext cx="2561810" cy="1740589"/>
          </a:xfrm>
          <a:prstGeom prst="cube">
            <a:avLst>
              <a:gd name="adj" fmla="val 2028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Community</a:t>
            </a:r>
          </a:p>
        </p:txBody>
      </p:sp>
      <p:pic>
        <p:nvPicPr>
          <p:cNvPr id="15" name="Picture 14">
            <a:extLst>
              <a:ext uri="{FF2B5EF4-FFF2-40B4-BE49-F238E27FC236}">
                <a16:creationId xmlns:a16="http://schemas.microsoft.com/office/drawing/2014/main" id="{1539FA02-2A44-4118-978B-DE704A28F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07693" y="2757335"/>
            <a:ext cx="2160243" cy="2160243"/>
          </a:xfrm>
          <a:prstGeom prst="rect">
            <a:avLst/>
          </a:prstGeom>
        </p:spPr>
      </p:pic>
      <p:pic>
        <p:nvPicPr>
          <p:cNvPr id="17" name="Picture 16" descr="Diagram, engineering drawing&#10;&#10;Description automatically generated">
            <a:extLst>
              <a:ext uri="{FF2B5EF4-FFF2-40B4-BE49-F238E27FC236}">
                <a16:creationId xmlns:a16="http://schemas.microsoft.com/office/drawing/2014/main" id="{358EAF18-B3E7-4FC5-AF5E-0FF01401B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77272" y="2757335"/>
            <a:ext cx="1014507" cy="708455"/>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91C4BB93-47AB-4079-954E-4733C18CF0D7}"/>
              </a:ext>
            </a:extLst>
          </p:cNvPr>
          <p:cNvPicPr>
            <a:picLocks noChangeAspect="1"/>
          </p:cNvPicPr>
          <p:nvPr/>
        </p:nvPicPr>
        <p:blipFill rotWithShape="1">
          <a:blip r:embed="rId4">
            <a:extLst>
              <a:ext uri="{28A0092B-C50C-407E-A947-70E740481C1C}">
                <a14:useLocalDpi xmlns:a14="http://schemas.microsoft.com/office/drawing/2010/main" val="0"/>
              </a:ext>
            </a:extLst>
          </a:blip>
          <a:srcRect b="36830"/>
          <a:stretch/>
        </p:blipFill>
        <p:spPr>
          <a:xfrm>
            <a:off x="6624686" y="1803268"/>
            <a:ext cx="2476577" cy="1564471"/>
          </a:xfrm>
          <a:prstGeom prst="rect">
            <a:avLst/>
          </a:prstGeom>
        </p:spPr>
      </p:pic>
      <p:sp>
        <p:nvSpPr>
          <p:cNvPr id="30" name="TextBox 29">
            <a:extLst>
              <a:ext uri="{FF2B5EF4-FFF2-40B4-BE49-F238E27FC236}">
                <a16:creationId xmlns:a16="http://schemas.microsoft.com/office/drawing/2014/main" id="{3C31C4E3-FD7F-4054-B905-936E5A752C2C}"/>
              </a:ext>
            </a:extLst>
          </p:cNvPr>
          <p:cNvSpPr txBox="1"/>
          <p:nvPr/>
        </p:nvSpPr>
        <p:spPr>
          <a:xfrm>
            <a:off x="593461" y="2364423"/>
            <a:ext cx="1511951" cy="646331"/>
          </a:xfrm>
          <a:prstGeom prst="rect">
            <a:avLst/>
          </a:prstGeom>
          <a:noFill/>
        </p:spPr>
        <p:txBody>
          <a:bodyPr wrap="square" rtlCol="0">
            <a:spAutoFit/>
          </a:bodyPr>
          <a:lstStyle/>
          <a:p>
            <a:r>
              <a:rPr lang="en-US" dirty="0"/>
              <a:t>Vessel</a:t>
            </a:r>
          </a:p>
          <a:p>
            <a:r>
              <a:rPr lang="en-US" dirty="0"/>
              <a:t>Construction</a:t>
            </a:r>
          </a:p>
        </p:txBody>
      </p:sp>
      <p:sp>
        <p:nvSpPr>
          <p:cNvPr id="31" name="TextBox 30">
            <a:extLst>
              <a:ext uri="{FF2B5EF4-FFF2-40B4-BE49-F238E27FC236}">
                <a16:creationId xmlns:a16="http://schemas.microsoft.com/office/drawing/2014/main" id="{713F9B08-3E47-4C4F-9A33-8EEFACE6BA9E}"/>
              </a:ext>
            </a:extLst>
          </p:cNvPr>
          <p:cNvSpPr txBox="1"/>
          <p:nvPr/>
        </p:nvSpPr>
        <p:spPr>
          <a:xfrm>
            <a:off x="3857027" y="5472200"/>
            <a:ext cx="5018049" cy="1200329"/>
          </a:xfrm>
          <a:prstGeom prst="rect">
            <a:avLst/>
          </a:prstGeom>
          <a:noFill/>
        </p:spPr>
        <p:txBody>
          <a:bodyPr wrap="square" rtlCol="0">
            <a:spAutoFit/>
          </a:bodyPr>
          <a:lstStyle/>
          <a:p>
            <a:r>
              <a:rPr lang="en-US" dirty="0"/>
              <a:t>Port Infrastructure to Move Freight - RAISE, PIDP, CRISI, TIFIA, RIFF, INFRA, Discretionary Grants/Loans, Port Security Grants….</a:t>
            </a:r>
          </a:p>
          <a:p>
            <a:endParaRPr lang="en-US" dirty="0"/>
          </a:p>
        </p:txBody>
      </p:sp>
      <p:cxnSp>
        <p:nvCxnSpPr>
          <p:cNvPr id="36" name="Straight Arrow Connector 35">
            <a:extLst>
              <a:ext uri="{FF2B5EF4-FFF2-40B4-BE49-F238E27FC236}">
                <a16:creationId xmlns:a16="http://schemas.microsoft.com/office/drawing/2014/main" id="{02C70023-4DD9-4695-802C-B31D672D32CF}"/>
              </a:ext>
            </a:extLst>
          </p:cNvPr>
          <p:cNvCxnSpPr>
            <a:cxnSpLocks/>
          </p:cNvCxnSpPr>
          <p:nvPr/>
        </p:nvCxnSpPr>
        <p:spPr>
          <a:xfrm>
            <a:off x="1550020" y="3003410"/>
            <a:ext cx="86581" cy="784532"/>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F801BB8-0748-4BFB-9565-C9E319489EEC}"/>
              </a:ext>
            </a:extLst>
          </p:cNvPr>
          <p:cNvSpPr txBox="1"/>
          <p:nvPr/>
        </p:nvSpPr>
        <p:spPr>
          <a:xfrm>
            <a:off x="2487814" y="1731328"/>
            <a:ext cx="3994610" cy="369332"/>
          </a:xfrm>
          <a:prstGeom prst="rect">
            <a:avLst/>
          </a:prstGeom>
          <a:noFill/>
        </p:spPr>
        <p:txBody>
          <a:bodyPr wrap="square" rtlCol="0">
            <a:spAutoFit/>
          </a:bodyPr>
          <a:lstStyle/>
          <a:p>
            <a:r>
              <a:rPr lang="en-US" dirty="0"/>
              <a:t>Marine Highway </a:t>
            </a:r>
          </a:p>
        </p:txBody>
      </p:sp>
      <p:sp>
        <p:nvSpPr>
          <p:cNvPr id="45" name="Left Brace 44">
            <a:extLst>
              <a:ext uri="{FF2B5EF4-FFF2-40B4-BE49-F238E27FC236}">
                <a16:creationId xmlns:a16="http://schemas.microsoft.com/office/drawing/2014/main" id="{80C87300-DC4D-4C7B-A353-F7D5C8FF1087}"/>
              </a:ext>
            </a:extLst>
          </p:cNvPr>
          <p:cNvSpPr/>
          <p:nvPr/>
        </p:nvSpPr>
        <p:spPr>
          <a:xfrm rot="16200000">
            <a:off x="6338443" y="3151334"/>
            <a:ext cx="567675" cy="4321989"/>
          </a:xfrm>
          <a:prstGeom prst="leftBrace">
            <a:avLst>
              <a:gd name="adj1" fmla="val 80698"/>
              <a:gd name="adj2" fmla="val 5037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D527C51F-CECD-4097-9E0A-AF100C53382C}"/>
              </a:ext>
            </a:extLst>
          </p:cNvPr>
          <p:cNvCxnSpPr>
            <a:cxnSpLocks/>
          </p:cNvCxnSpPr>
          <p:nvPr/>
        </p:nvCxnSpPr>
        <p:spPr>
          <a:xfrm flipH="1">
            <a:off x="7514090" y="2175542"/>
            <a:ext cx="73815" cy="69876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Left Brace 58">
            <a:extLst>
              <a:ext uri="{FF2B5EF4-FFF2-40B4-BE49-F238E27FC236}">
                <a16:creationId xmlns:a16="http://schemas.microsoft.com/office/drawing/2014/main" id="{7190A27E-1830-4697-ADAE-2BC12AA6BA79}"/>
              </a:ext>
            </a:extLst>
          </p:cNvPr>
          <p:cNvSpPr/>
          <p:nvPr/>
        </p:nvSpPr>
        <p:spPr>
          <a:xfrm rot="5400000">
            <a:off x="5590587" y="2003344"/>
            <a:ext cx="550656" cy="2014820"/>
          </a:xfrm>
          <a:prstGeom prst="leftBrace">
            <a:avLst>
              <a:gd name="adj1" fmla="val 80698"/>
              <a:gd name="adj2" fmla="val 4889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TextBox 63">
            <a:extLst>
              <a:ext uri="{FF2B5EF4-FFF2-40B4-BE49-F238E27FC236}">
                <a16:creationId xmlns:a16="http://schemas.microsoft.com/office/drawing/2014/main" id="{90BD0602-3D4D-4BB8-8F00-DDBC85FA6BF8}"/>
              </a:ext>
            </a:extLst>
          </p:cNvPr>
          <p:cNvSpPr txBox="1"/>
          <p:nvPr/>
        </p:nvSpPr>
        <p:spPr>
          <a:xfrm>
            <a:off x="6666168" y="1501149"/>
            <a:ext cx="2493351" cy="646331"/>
          </a:xfrm>
          <a:prstGeom prst="rect">
            <a:avLst/>
          </a:prstGeom>
          <a:noFill/>
        </p:spPr>
        <p:txBody>
          <a:bodyPr wrap="square" rtlCol="0">
            <a:spAutoFit/>
          </a:bodyPr>
          <a:lstStyle/>
          <a:p>
            <a:r>
              <a:rPr lang="en-US" dirty="0"/>
              <a:t>Domain Awareness, Planning</a:t>
            </a:r>
          </a:p>
        </p:txBody>
      </p:sp>
      <p:sp>
        <p:nvSpPr>
          <p:cNvPr id="28" name="TextBox 27">
            <a:extLst>
              <a:ext uri="{FF2B5EF4-FFF2-40B4-BE49-F238E27FC236}">
                <a16:creationId xmlns:a16="http://schemas.microsoft.com/office/drawing/2014/main" id="{66DDB44E-5A1B-47F1-8F7B-0EA414B34CC7}"/>
              </a:ext>
            </a:extLst>
          </p:cNvPr>
          <p:cNvSpPr txBox="1"/>
          <p:nvPr/>
        </p:nvSpPr>
        <p:spPr>
          <a:xfrm>
            <a:off x="5073450" y="2388003"/>
            <a:ext cx="2366722" cy="369332"/>
          </a:xfrm>
          <a:prstGeom prst="rect">
            <a:avLst/>
          </a:prstGeom>
          <a:noFill/>
        </p:spPr>
        <p:txBody>
          <a:bodyPr wrap="square" rtlCol="0">
            <a:spAutoFit/>
          </a:bodyPr>
          <a:lstStyle/>
          <a:p>
            <a:r>
              <a:rPr lang="en-US" dirty="0"/>
              <a:t>Shipyard Grants</a:t>
            </a:r>
          </a:p>
        </p:txBody>
      </p:sp>
      <p:sp>
        <p:nvSpPr>
          <p:cNvPr id="11" name="Title 10">
            <a:extLst>
              <a:ext uri="{FF2B5EF4-FFF2-40B4-BE49-F238E27FC236}">
                <a16:creationId xmlns:a16="http://schemas.microsoft.com/office/drawing/2014/main" id="{A3815694-1543-4A7B-8874-2197FA9E6AED}"/>
              </a:ext>
            </a:extLst>
          </p:cNvPr>
          <p:cNvSpPr>
            <a:spLocks noGrp="1"/>
          </p:cNvSpPr>
          <p:nvPr>
            <p:ph type="title"/>
          </p:nvPr>
        </p:nvSpPr>
        <p:spPr>
          <a:xfrm>
            <a:off x="348074" y="112948"/>
            <a:ext cx="8226425" cy="698500"/>
          </a:xfrm>
        </p:spPr>
        <p:txBody>
          <a:bodyPr/>
          <a:lstStyle/>
          <a:p>
            <a:r>
              <a:rPr lang="en-US" dirty="0"/>
              <a:t>Gateway Director Role in Supporting MARAD’s mission..</a:t>
            </a:r>
          </a:p>
        </p:txBody>
      </p:sp>
      <p:sp>
        <p:nvSpPr>
          <p:cNvPr id="14" name="Left Brace 13">
            <a:extLst>
              <a:ext uri="{FF2B5EF4-FFF2-40B4-BE49-F238E27FC236}">
                <a16:creationId xmlns:a16="http://schemas.microsoft.com/office/drawing/2014/main" id="{CCB68EE7-0254-4238-A243-19B732E76AD9}"/>
              </a:ext>
            </a:extLst>
          </p:cNvPr>
          <p:cNvSpPr/>
          <p:nvPr/>
        </p:nvSpPr>
        <p:spPr>
          <a:xfrm rot="5400000">
            <a:off x="3301433" y="-623439"/>
            <a:ext cx="616300" cy="6028178"/>
          </a:xfrm>
          <a:prstGeom prst="leftBrace">
            <a:avLst>
              <a:gd name="adj1" fmla="val 84792"/>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Arrow: Left-Right 36">
            <a:extLst>
              <a:ext uri="{FF2B5EF4-FFF2-40B4-BE49-F238E27FC236}">
                <a16:creationId xmlns:a16="http://schemas.microsoft.com/office/drawing/2014/main" id="{B096AAFD-BBEF-4E06-80C4-C36E0AD6A214}"/>
              </a:ext>
            </a:extLst>
          </p:cNvPr>
          <p:cNvSpPr/>
          <p:nvPr/>
        </p:nvSpPr>
        <p:spPr>
          <a:xfrm>
            <a:off x="129881" y="772837"/>
            <a:ext cx="8884237" cy="715817"/>
          </a:xfrm>
          <a:prstGeom prst="leftRightArrow">
            <a:avLst>
              <a:gd name="adj1" fmla="val 71810"/>
              <a:gd name="adj2" fmla="val 48442"/>
            </a:avLst>
          </a:prstGeom>
          <a:solidFill>
            <a:schemeClr val="accent1">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rPr>
              <a:t>Environmental Stewardship, Emergency Reporting, Military and Humanitarian Missions</a:t>
            </a:r>
          </a:p>
        </p:txBody>
      </p:sp>
    </p:spTree>
    <p:extLst>
      <p:ext uri="{BB962C8B-B14F-4D97-AF65-F5344CB8AC3E}">
        <p14:creationId xmlns:p14="http://schemas.microsoft.com/office/powerpoint/2010/main" val="9557200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F00C1-4D4D-4176-84F1-C221D65193ED}"/>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7FA270CC-B50E-40E2-809F-5895E34A9E64}"/>
              </a:ext>
            </a:extLst>
          </p:cNvPr>
          <p:cNvSpPr>
            <a:spLocks noGrp="1"/>
          </p:cNvSpPr>
          <p:nvPr>
            <p:ph type="title"/>
          </p:nvPr>
        </p:nvSpPr>
        <p:spPr>
          <a:xfrm>
            <a:off x="204168" y="230"/>
            <a:ext cx="7170737" cy="633413"/>
          </a:xfrm>
        </p:spPr>
        <p:txBody>
          <a:bodyPr/>
          <a:lstStyle/>
          <a:p>
            <a:r>
              <a:rPr lang="en-US" dirty="0"/>
              <a:t>Pre Award Grant Steps (typical)</a:t>
            </a:r>
          </a:p>
        </p:txBody>
      </p:sp>
      <p:sp>
        <p:nvSpPr>
          <p:cNvPr id="5" name="TextBox 4">
            <a:extLst>
              <a:ext uri="{FF2B5EF4-FFF2-40B4-BE49-F238E27FC236}">
                <a16:creationId xmlns:a16="http://schemas.microsoft.com/office/drawing/2014/main" id="{5419FBE8-3202-4E91-B7F9-357B4429B55E}"/>
              </a:ext>
            </a:extLst>
          </p:cNvPr>
          <p:cNvSpPr txBox="1"/>
          <p:nvPr/>
        </p:nvSpPr>
        <p:spPr>
          <a:xfrm>
            <a:off x="382588" y="837073"/>
            <a:ext cx="8536125" cy="5621539"/>
          </a:xfrm>
          <a:prstGeom prst="rect">
            <a:avLst/>
          </a:prstGeom>
          <a:noFill/>
        </p:spPr>
        <p:txBody>
          <a:bodyPr wrap="square" rtlCol="0">
            <a:spAutoFit/>
          </a:bodyPr>
          <a:lstStyle/>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Program authorized and appropriated funds by Congress</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Notice of Funding Opportunity – Instructions to potential applicants</a:t>
            </a:r>
          </a:p>
          <a:p>
            <a:pPr marL="685800" lvl="2"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Congressional Direction</a:t>
            </a:r>
          </a:p>
          <a:p>
            <a:pPr marL="685800" lvl="2"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Administration Priorities</a:t>
            </a:r>
          </a:p>
          <a:p>
            <a:pPr marL="685800" lvl="2"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Deadlines</a:t>
            </a:r>
          </a:p>
          <a:p>
            <a:pPr marL="685800" lvl="2"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Format</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Application Processing (eligibility)</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Grant Technical Reviews – including Benefit-Cost Analysis where applicable</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Senior Review Team </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Selection by Secretary</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Congressional Notifications</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Recipient Notifications</a:t>
            </a:r>
          </a:p>
          <a:p>
            <a:pPr marL="228600" indent="-228600" defTabSz="820738">
              <a:spcBef>
                <a:spcPct val="50000"/>
              </a:spcBef>
              <a:spcAft>
                <a:spcPct val="8000"/>
              </a:spcAft>
              <a:buClr>
                <a:srgbClr val="003366"/>
              </a:buClr>
              <a:buSzPct val="110000"/>
              <a:buFont typeface="Wingdings" panose="05000000000000000000" pitchFamily="2" charset="2"/>
              <a:buChar char="§"/>
            </a:pPr>
            <a:r>
              <a:rPr lang="en-US" b="1" dirty="0">
                <a:solidFill>
                  <a:srgbClr val="23405F"/>
                </a:solidFill>
                <a:latin typeface="+mn-lt"/>
              </a:rPr>
              <a:t>Grant Agreement (6 mos. to 2+years)</a:t>
            </a:r>
          </a:p>
        </p:txBody>
      </p:sp>
    </p:spTree>
    <p:extLst>
      <p:ext uri="{BB962C8B-B14F-4D97-AF65-F5344CB8AC3E}">
        <p14:creationId xmlns:p14="http://schemas.microsoft.com/office/powerpoint/2010/main" val="13036641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2D19-D058-4854-8E69-6552A7E4841E}"/>
              </a:ext>
            </a:extLst>
          </p:cNvPr>
          <p:cNvSpPr>
            <a:spLocks noGrp="1"/>
          </p:cNvSpPr>
          <p:nvPr>
            <p:ph type="title"/>
          </p:nvPr>
        </p:nvSpPr>
        <p:spPr/>
        <p:txBody>
          <a:bodyPr/>
          <a:lstStyle/>
          <a:p>
            <a:r>
              <a:rPr lang="en-US" dirty="0"/>
              <a:t>Applicant Roadmap</a:t>
            </a:r>
          </a:p>
        </p:txBody>
      </p:sp>
      <p:pic>
        <p:nvPicPr>
          <p:cNvPr id="5" name="Content Placeholder 4">
            <a:extLst>
              <a:ext uri="{FF2B5EF4-FFF2-40B4-BE49-F238E27FC236}">
                <a16:creationId xmlns:a16="http://schemas.microsoft.com/office/drawing/2014/main" id="{14058C9D-50CE-4F61-B390-705C2C6218B2}"/>
              </a:ext>
            </a:extLst>
          </p:cNvPr>
          <p:cNvPicPr>
            <a:picLocks noGrp="1" noChangeAspect="1"/>
          </p:cNvPicPr>
          <p:nvPr>
            <p:ph idx="1"/>
          </p:nvPr>
        </p:nvPicPr>
        <p:blipFill>
          <a:blip r:embed="rId2"/>
          <a:stretch>
            <a:fillRect/>
          </a:stretch>
        </p:blipFill>
        <p:spPr>
          <a:xfrm>
            <a:off x="1808018" y="1151895"/>
            <a:ext cx="6026726" cy="5631755"/>
          </a:xfrm>
          <a:prstGeom prst="rect">
            <a:avLst/>
          </a:prstGeom>
        </p:spPr>
      </p:pic>
      <p:sp>
        <p:nvSpPr>
          <p:cNvPr id="4" name="Slide Number Placeholder 3">
            <a:extLst>
              <a:ext uri="{FF2B5EF4-FFF2-40B4-BE49-F238E27FC236}">
                <a16:creationId xmlns:a16="http://schemas.microsoft.com/office/drawing/2014/main" id="{4CFF3CFA-1EDC-4055-A1CD-DDC7169DCBE6}"/>
              </a:ext>
            </a:extLst>
          </p:cNvPr>
          <p:cNvSpPr>
            <a:spLocks noGrp="1"/>
          </p:cNvSpPr>
          <p:nvPr>
            <p:ph type="sldNum" sz="quarter" idx="10"/>
          </p:nvPr>
        </p:nvSpPr>
        <p:spPr/>
        <p:txBody>
          <a:bodyPr/>
          <a:lstStyle/>
          <a:p>
            <a:pPr>
              <a:defRPr/>
            </a:pPr>
            <a:fld id="{E5EFEE6F-C938-496A-89B3-8D4EA234B540}" type="slidenum">
              <a:rPr lang="en-US" altLang="en-US" smtClean="0"/>
              <a:pPr>
                <a:defRPr/>
              </a:pPr>
              <a:t>8</a:t>
            </a:fld>
            <a:endParaRPr lang="en-US" altLang="en-US" dirty="0"/>
          </a:p>
        </p:txBody>
      </p:sp>
      <p:pic>
        <p:nvPicPr>
          <p:cNvPr id="6" name="Picture 5">
            <a:extLst>
              <a:ext uri="{FF2B5EF4-FFF2-40B4-BE49-F238E27FC236}">
                <a16:creationId xmlns:a16="http://schemas.microsoft.com/office/drawing/2014/main" id="{49F26BF9-79BD-4D1A-B841-DFD9459EAFD8}"/>
              </a:ext>
            </a:extLst>
          </p:cNvPr>
          <p:cNvPicPr>
            <a:picLocks noChangeAspect="1"/>
          </p:cNvPicPr>
          <p:nvPr/>
        </p:nvPicPr>
        <p:blipFill>
          <a:blip r:embed="rId3"/>
          <a:stretch>
            <a:fillRect/>
          </a:stretch>
        </p:blipFill>
        <p:spPr>
          <a:xfrm>
            <a:off x="758536" y="771236"/>
            <a:ext cx="5943600" cy="457200"/>
          </a:xfrm>
          <a:prstGeom prst="rect">
            <a:avLst/>
          </a:prstGeom>
        </p:spPr>
      </p:pic>
    </p:spTree>
    <p:extLst>
      <p:ext uri="{BB962C8B-B14F-4D97-AF65-F5344CB8AC3E}">
        <p14:creationId xmlns:p14="http://schemas.microsoft.com/office/powerpoint/2010/main" val="14939732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97DF-9682-4E06-82FB-50655F2ED03F}"/>
              </a:ext>
            </a:extLst>
          </p:cNvPr>
          <p:cNvSpPr>
            <a:spLocks noGrp="1"/>
          </p:cNvSpPr>
          <p:nvPr>
            <p:ph type="title"/>
          </p:nvPr>
        </p:nvSpPr>
        <p:spPr/>
        <p:txBody>
          <a:bodyPr/>
          <a:lstStyle/>
          <a:p>
            <a:r>
              <a:rPr lang="en-US" dirty="0"/>
              <a:t>Discretionary Grants</a:t>
            </a:r>
          </a:p>
        </p:txBody>
      </p:sp>
      <p:pic>
        <p:nvPicPr>
          <p:cNvPr id="10" name="Content Placeholder 9" descr="Construction workers celebrating">
            <a:extLst>
              <a:ext uri="{FF2B5EF4-FFF2-40B4-BE49-F238E27FC236}">
                <a16:creationId xmlns:a16="http://schemas.microsoft.com/office/drawing/2014/main" id="{99B1C394-C4B9-491F-A6D4-186CFEE8BDE6}"/>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20513" y="1044255"/>
            <a:ext cx="7932925" cy="5289326"/>
          </a:xfrm>
          <a:prstGeom prst="rect">
            <a:avLst/>
          </a:prstGeom>
        </p:spPr>
      </p:pic>
      <p:sp>
        <p:nvSpPr>
          <p:cNvPr id="4" name="Slide Number Placeholder 3">
            <a:extLst>
              <a:ext uri="{FF2B5EF4-FFF2-40B4-BE49-F238E27FC236}">
                <a16:creationId xmlns:a16="http://schemas.microsoft.com/office/drawing/2014/main" id="{82081501-863E-42F2-A0A6-DD3DD6986A53}"/>
              </a:ext>
            </a:extLst>
          </p:cNvPr>
          <p:cNvSpPr>
            <a:spLocks noGrp="1"/>
          </p:cNvSpPr>
          <p:nvPr>
            <p:ph type="sldNum" sz="quarter" idx="10"/>
          </p:nvPr>
        </p:nvSpPr>
        <p:spPr/>
        <p:txBody>
          <a:bodyPr/>
          <a:lstStyle/>
          <a:p>
            <a:pPr>
              <a:defRPr/>
            </a:pPr>
            <a:fld id="{E5EFEE6F-C938-496A-89B3-8D4EA234B540}" type="slidenum">
              <a:rPr lang="en-US" altLang="en-US" smtClean="0"/>
              <a:pPr>
                <a:defRPr/>
              </a:pPr>
              <a:t>9</a:t>
            </a:fld>
            <a:endParaRPr lang="en-US" altLang="en-US" dirty="0"/>
          </a:p>
        </p:txBody>
      </p:sp>
    </p:spTree>
    <p:extLst>
      <p:ext uri="{BB962C8B-B14F-4D97-AF65-F5344CB8AC3E}">
        <p14:creationId xmlns:p14="http://schemas.microsoft.com/office/powerpoint/2010/main" val="3393167064"/>
      </p:ext>
    </p:extLst>
  </p:cSld>
  <p:clrMapOvr>
    <a:masterClrMapping/>
  </p:clrMapOvr>
  <p:transition/>
</p:sld>
</file>

<file path=ppt/theme/theme1.xml><?xml version="1.0" encoding="utf-8"?>
<a:theme xmlns:a="http://schemas.openxmlformats.org/drawingml/2006/main" name="Stanley">
  <a:themeElements>
    <a:clrScheme name="Custom 4">
      <a:dk1>
        <a:srgbClr val="000000"/>
      </a:dk1>
      <a:lt1>
        <a:srgbClr val="FFFFFF"/>
      </a:lt1>
      <a:dk2>
        <a:srgbClr val="000000"/>
      </a:dk2>
      <a:lt2>
        <a:srgbClr val="808080"/>
      </a:lt2>
      <a:accent1>
        <a:srgbClr val="BBE0E3"/>
      </a:accent1>
      <a:accent2>
        <a:srgbClr val="33CC33"/>
      </a:accent2>
      <a:accent3>
        <a:srgbClr val="FFFFFF"/>
      </a:accent3>
      <a:accent4>
        <a:srgbClr val="000000"/>
      </a:accent4>
      <a:accent5>
        <a:srgbClr val="DAEDEF"/>
      </a:accent5>
      <a:accent6>
        <a:srgbClr val="2DB92D"/>
      </a:accent6>
      <a:hlink>
        <a:srgbClr val="0070C0"/>
      </a:hlink>
      <a:folHlink>
        <a:srgbClr val="CC0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l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l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l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l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l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l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l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l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l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l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l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l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ley 13">
        <a:dk1>
          <a:srgbClr val="000000"/>
        </a:dk1>
        <a:lt1>
          <a:srgbClr val="FFFFFF"/>
        </a:lt1>
        <a:dk2>
          <a:srgbClr val="000000"/>
        </a:dk2>
        <a:lt2>
          <a:srgbClr val="808080"/>
        </a:lt2>
        <a:accent1>
          <a:srgbClr val="BBE0E3"/>
        </a:accent1>
        <a:accent2>
          <a:srgbClr val="33CC33"/>
        </a:accent2>
        <a:accent3>
          <a:srgbClr val="FFFFFF"/>
        </a:accent3>
        <a:accent4>
          <a:srgbClr val="000000"/>
        </a:accent4>
        <a:accent5>
          <a:srgbClr val="DAEDEF"/>
        </a:accent5>
        <a:accent6>
          <a:srgbClr val="2DB92D"/>
        </a:accent6>
        <a:hlink>
          <a:srgbClr val="FFFF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ley">
  <a:themeElements>
    <a:clrScheme name="Stanley 13">
      <a:dk1>
        <a:srgbClr val="000000"/>
      </a:dk1>
      <a:lt1>
        <a:srgbClr val="FFFFFF"/>
      </a:lt1>
      <a:dk2>
        <a:srgbClr val="000000"/>
      </a:dk2>
      <a:lt2>
        <a:srgbClr val="808080"/>
      </a:lt2>
      <a:accent1>
        <a:srgbClr val="BBE0E3"/>
      </a:accent1>
      <a:accent2>
        <a:srgbClr val="33CC33"/>
      </a:accent2>
      <a:accent3>
        <a:srgbClr val="FFFFFF"/>
      </a:accent3>
      <a:accent4>
        <a:srgbClr val="000000"/>
      </a:accent4>
      <a:accent5>
        <a:srgbClr val="DAEDEF"/>
      </a:accent5>
      <a:accent6>
        <a:srgbClr val="2DB92D"/>
      </a:accent6>
      <a:hlink>
        <a:srgbClr val="FFFF00"/>
      </a:hlink>
      <a:folHlink>
        <a:srgbClr val="CC0000"/>
      </a:folHlink>
    </a:clrScheme>
    <a:fontScheme name="Stanl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l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l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l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l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l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l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l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l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l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l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l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l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ley 13">
        <a:dk1>
          <a:srgbClr val="000000"/>
        </a:dk1>
        <a:lt1>
          <a:srgbClr val="FFFFFF"/>
        </a:lt1>
        <a:dk2>
          <a:srgbClr val="000000"/>
        </a:dk2>
        <a:lt2>
          <a:srgbClr val="808080"/>
        </a:lt2>
        <a:accent1>
          <a:srgbClr val="BBE0E3"/>
        </a:accent1>
        <a:accent2>
          <a:srgbClr val="33CC33"/>
        </a:accent2>
        <a:accent3>
          <a:srgbClr val="FFFFFF"/>
        </a:accent3>
        <a:accent4>
          <a:srgbClr val="000000"/>
        </a:accent4>
        <a:accent5>
          <a:srgbClr val="DAEDEF"/>
        </a:accent5>
        <a:accent6>
          <a:srgbClr val="2DB92D"/>
        </a:accent6>
        <a:hlink>
          <a:srgbClr val="FFFF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anley">
  <a:themeElements>
    <a:clrScheme name="Custom 3">
      <a:dk1>
        <a:srgbClr val="000000"/>
      </a:dk1>
      <a:lt1>
        <a:srgbClr val="FFFFFF"/>
      </a:lt1>
      <a:dk2>
        <a:srgbClr val="000000"/>
      </a:dk2>
      <a:lt2>
        <a:srgbClr val="808080"/>
      </a:lt2>
      <a:accent1>
        <a:srgbClr val="BBE0E3"/>
      </a:accent1>
      <a:accent2>
        <a:srgbClr val="33CC33"/>
      </a:accent2>
      <a:accent3>
        <a:srgbClr val="FFFFFF"/>
      </a:accent3>
      <a:accent4>
        <a:srgbClr val="000000"/>
      </a:accent4>
      <a:accent5>
        <a:srgbClr val="DAEDEF"/>
      </a:accent5>
      <a:accent6>
        <a:srgbClr val="2DB92D"/>
      </a:accent6>
      <a:hlink>
        <a:srgbClr val="0070C0"/>
      </a:hlink>
      <a:folHlink>
        <a:srgbClr val="CC0000"/>
      </a:folHlink>
    </a:clrScheme>
    <a:fontScheme name="Stanl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l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l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l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l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l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l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l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l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l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l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l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l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ley 13">
        <a:dk1>
          <a:srgbClr val="000000"/>
        </a:dk1>
        <a:lt1>
          <a:srgbClr val="FFFFFF"/>
        </a:lt1>
        <a:dk2>
          <a:srgbClr val="000000"/>
        </a:dk2>
        <a:lt2>
          <a:srgbClr val="808080"/>
        </a:lt2>
        <a:accent1>
          <a:srgbClr val="BBE0E3"/>
        </a:accent1>
        <a:accent2>
          <a:srgbClr val="33CC33"/>
        </a:accent2>
        <a:accent3>
          <a:srgbClr val="FFFFFF"/>
        </a:accent3>
        <a:accent4>
          <a:srgbClr val="000000"/>
        </a:accent4>
        <a:accent5>
          <a:srgbClr val="DAEDEF"/>
        </a:accent5>
        <a:accent6>
          <a:srgbClr val="2DB92D"/>
        </a:accent6>
        <a:hlink>
          <a:srgbClr val="FFFF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anley">
  <a:themeElements>
    <a:clrScheme name="Stanl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Stanl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l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l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l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l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l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l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l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l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l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l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l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l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ley 13">
        <a:dk1>
          <a:srgbClr val="000000"/>
        </a:dk1>
        <a:lt1>
          <a:srgbClr val="FFFFFF"/>
        </a:lt1>
        <a:dk2>
          <a:srgbClr val="000000"/>
        </a:dk2>
        <a:lt2>
          <a:srgbClr val="808080"/>
        </a:lt2>
        <a:accent1>
          <a:srgbClr val="BBE0E3"/>
        </a:accent1>
        <a:accent2>
          <a:srgbClr val="33CC33"/>
        </a:accent2>
        <a:accent3>
          <a:srgbClr val="FFFFFF"/>
        </a:accent3>
        <a:accent4>
          <a:srgbClr val="000000"/>
        </a:accent4>
        <a:accent5>
          <a:srgbClr val="DAEDEF"/>
        </a:accent5>
        <a:accent6>
          <a:srgbClr val="2DB92D"/>
        </a:accent6>
        <a:hlink>
          <a:srgbClr val="FFFF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D8F5812B41FC4CB94849778AFFA35D" ma:contentTypeVersion="14" ma:contentTypeDescription="Create a new document." ma:contentTypeScope="" ma:versionID="8602ffa8804b0e4a92032ee681336a19">
  <xsd:schema xmlns:xsd="http://www.w3.org/2001/XMLSchema" xmlns:xs="http://www.w3.org/2001/XMLSchema" xmlns:p="http://schemas.microsoft.com/office/2006/metadata/properties" xmlns:ns3="b2632813-42eb-4b90-8cc0-33edc634059a" xmlns:ns4="3395c0bb-f108-4f5e-af35-a2c28758faf7" targetNamespace="http://schemas.microsoft.com/office/2006/metadata/properties" ma:root="true" ma:fieldsID="273ce6d2e93d70a6556c06d4b47f95d8" ns3:_="" ns4:_="">
    <xsd:import namespace="b2632813-42eb-4b90-8cc0-33edc634059a"/>
    <xsd:import namespace="3395c0bb-f108-4f5e-af35-a2c28758faf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32813-42eb-4b90-8cc0-33edc6340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95c0bb-f108-4f5e-af35-a2c28758faf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159121-25D3-4794-9D7B-7650E4CF48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632813-42eb-4b90-8cc0-33edc634059a"/>
    <ds:schemaRef ds:uri="3395c0bb-f108-4f5e-af35-a2c28758fa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A56B95-000A-4DAF-BFD9-C80AEA88CB90}">
  <ds:schemaRefs>
    <ds:schemaRef ds:uri="http://schemas.microsoft.com/sharepoint/v3/contenttype/forms"/>
  </ds:schemaRefs>
</ds:datastoreItem>
</file>

<file path=customXml/itemProps3.xml><?xml version="1.0" encoding="utf-8"?>
<ds:datastoreItem xmlns:ds="http://schemas.openxmlformats.org/officeDocument/2006/customXml" ds:itemID="{A2018457-D95D-41F6-85CE-B963F9A67328}">
  <ds:schemaRefs>
    <ds:schemaRef ds:uri="b2632813-42eb-4b90-8cc0-33edc634059a"/>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3395c0bb-f108-4f5e-af35-a2c28758faf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256317</TotalTime>
  <Words>4210</Words>
  <Application>Microsoft Office PowerPoint</Application>
  <PresentationFormat>On-screen Show (4:3)</PresentationFormat>
  <Paragraphs>370</Paragraphs>
  <Slides>40</Slides>
  <Notes>14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40</vt:i4>
      </vt:variant>
    </vt:vector>
  </HeadingPairs>
  <TitlesOfParts>
    <vt:vector size="54" baseType="lpstr">
      <vt:lpstr>Arial</vt:lpstr>
      <vt:lpstr>AvenirNext LT Com Cn</vt:lpstr>
      <vt:lpstr>Calibri</vt:lpstr>
      <vt:lpstr>Corbel</vt:lpstr>
      <vt:lpstr>Segoe UI</vt:lpstr>
      <vt:lpstr>Symbol</vt:lpstr>
      <vt:lpstr>Times New Roman</vt:lpstr>
      <vt:lpstr>Tw Cen MT Condensed</vt:lpstr>
      <vt:lpstr>Wingdings</vt:lpstr>
      <vt:lpstr>Stanley</vt:lpstr>
      <vt:lpstr>1_Stanley</vt:lpstr>
      <vt:lpstr>2_Stanley</vt:lpstr>
      <vt:lpstr>Office Theme</vt:lpstr>
      <vt:lpstr>3_Stanley</vt:lpstr>
      <vt:lpstr>Oregon Public Ports Association  Maritime Administration Update on Grants and Financing Opportunities for Ports  September 27, 2024  Travis Black – Director, Inland Waterways Gateway – St. Louis </vt:lpstr>
      <vt:lpstr>Mission</vt:lpstr>
      <vt:lpstr>Strategic Goals </vt:lpstr>
      <vt:lpstr>PowerPoint Presentation</vt:lpstr>
      <vt:lpstr>Office of Maritime &amp; Intermodal Outreach – ‘Gateways’</vt:lpstr>
      <vt:lpstr>Gateway Director Role in Supporting MARAD’s mission..</vt:lpstr>
      <vt:lpstr>Pre Award Grant Steps (typical)</vt:lpstr>
      <vt:lpstr>Applicant Roadmap</vt:lpstr>
      <vt:lpstr>Discretionary Grants</vt:lpstr>
      <vt:lpstr>Major USDOT Port Infrastructure Grant Programs </vt:lpstr>
      <vt:lpstr>Port Infrastructure Grant Programs </vt:lpstr>
      <vt:lpstr> Port Infrastructure Development Program (PIDP)</vt:lpstr>
      <vt:lpstr>PowerPoint Presentation</vt:lpstr>
      <vt:lpstr>PowerPoint Presentation</vt:lpstr>
      <vt:lpstr>America’s Marine Highway</vt:lpstr>
      <vt:lpstr>PowerPoint Presentation</vt:lpstr>
      <vt:lpstr>What is Divertible?</vt:lpstr>
      <vt:lpstr>United States Marine Highway ProgramGrants</vt:lpstr>
      <vt:lpstr>PowerPoint Presentation</vt:lpstr>
      <vt:lpstr>PIDP and Other Grants: </vt:lpstr>
      <vt:lpstr>PIDP and Other Grants: </vt:lpstr>
      <vt:lpstr>PIDP and Other Grants: </vt:lpstr>
      <vt:lpstr>PIDP and Other Grants: </vt:lpstr>
      <vt:lpstr>PIDP and Other Grants: </vt:lpstr>
      <vt:lpstr>PIDP and Other Grants: </vt:lpstr>
      <vt:lpstr>PIDP and Other Grants: </vt:lpstr>
      <vt:lpstr>PIDP and Other Grants: </vt:lpstr>
      <vt:lpstr>PIDP and Other Grants: </vt:lpstr>
      <vt:lpstr>PIDP and Other Grants: </vt:lpstr>
      <vt:lpstr>PIDP and Other Grants: </vt:lpstr>
      <vt:lpstr>US Marine Highway Grants examples: </vt:lpstr>
      <vt:lpstr>US Marine Highway Grants: </vt:lpstr>
      <vt:lpstr>US Marine Highway Grants: </vt:lpstr>
      <vt:lpstr>Other Paths– Other Resources Available</vt:lpstr>
      <vt:lpstr>Port Conveyance Program</vt:lpstr>
      <vt:lpstr>PowerPoint Presentation</vt:lpstr>
      <vt:lpstr>Federal Funding Handbook – prepared by CMTS</vt:lpstr>
      <vt:lpstr>PowerPoint Presentation</vt:lpstr>
      <vt:lpstr>PowerPoint Presentation</vt:lpstr>
      <vt:lpstr>PowerPoint Presentation</vt:lpstr>
    </vt:vector>
  </TitlesOfParts>
  <Company>Stanley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Scheer, Stephen N.</dc:creator>
  <cp:lastModifiedBy>Black, Travis (MARAD)</cp:lastModifiedBy>
  <cp:revision>1406</cp:revision>
  <cp:lastPrinted>2022-01-19T14:05:59Z</cp:lastPrinted>
  <dcterms:created xsi:type="dcterms:W3CDTF">2005-10-21T16:01:44Z</dcterms:created>
  <dcterms:modified xsi:type="dcterms:W3CDTF">2024-09-27T05:45:01Z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0x010100C2D8F5812B41FC4CB94849778AFFA35D</vt:lpwstr>
  </property>
</Properties>
</file>